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8229600" cx="14630400"/>
  <p:notesSz cx="8229600" cy="14630400"/>
  <p:embeddedFontLst>
    <p:embeddedFont>
      <p:font typeface="Roboto Slab"/>
      <p:regular r:id="rId24"/>
      <p:bold r:id="rId25"/>
    </p:embeddedFont>
    <p:embeddedFont>
      <p:font typeface="Roboto Slab Light"/>
      <p:regular r:id="rId26"/>
      <p:bold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wUjU6CTeiXcZwjEczNIL7fkF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Slab-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Light-regular.fntdata"/><Relationship Id="rId25" Type="http://schemas.openxmlformats.org/officeDocument/2006/relationships/font" Target="fonts/RobotoSlab-bold.fntdata"/><Relationship Id="rId28" Type="http://schemas.openxmlformats.org/officeDocument/2006/relationships/font" Target="fonts/Roboto-regular.fntdata"/><Relationship Id="rId27" Type="http://schemas.openxmlformats.org/officeDocument/2006/relationships/font" Target="fonts/RobotoSlab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 name="Google Shape;7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5" name="Google Shape;225;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8" name="Google Shape;248;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4" name="Google Shape;264;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7" name="Google Shape;277;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6" name="Google Shape;28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3" name="Google Shape;303;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7" name="Google Shape;317;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4" name="Google Shape;364;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3" name="Google Shape;383;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 name="Google Shape;7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3" name="Google Shape;93;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7" name="Google Shape;117;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3" name="Google Shape;133;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1" name="Google Shape;171;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1" name="Google Shape;191;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8" name="Google Shape;208;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21"/>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1"/>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33" name="Shape 33"/>
        <p:cNvGrpSpPr/>
        <p:nvPr/>
      </p:nvGrpSpPr>
      <p:grpSpPr>
        <a:xfrm>
          <a:off x="0" y="0"/>
          <a:ext cx="0" cy="0"/>
          <a:chOff x="0" y="0"/>
          <a:chExt cx="0" cy="0"/>
        </a:xfrm>
      </p:grpSpPr>
      <p:sp>
        <p:nvSpPr>
          <p:cNvPr id="34" name="Google Shape;34;p30"/>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0"/>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36" name="Shape 36"/>
        <p:cNvGrpSpPr/>
        <p:nvPr/>
      </p:nvGrpSpPr>
      <p:grpSpPr>
        <a:xfrm>
          <a:off x="0" y="0"/>
          <a:ext cx="0" cy="0"/>
          <a:chOff x="0" y="0"/>
          <a:chExt cx="0" cy="0"/>
        </a:xfrm>
      </p:grpSpPr>
      <p:sp>
        <p:nvSpPr>
          <p:cNvPr id="37" name="Google Shape;37;p31"/>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1"/>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39" name="Shape 39"/>
        <p:cNvGrpSpPr/>
        <p:nvPr/>
      </p:nvGrpSpPr>
      <p:grpSpPr>
        <a:xfrm>
          <a:off x="0" y="0"/>
          <a:ext cx="0" cy="0"/>
          <a:chOff x="0" y="0"/>
          <a:chExt cx="0" cy="0"/>
        </a:xfrm>
      </p:grpSpPr>
      <p:sp>
        <p:nvSpPr>
          <p:cNvPr id="40" name="Google Shape;40;p3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2"/>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2" name="Shape 42"/>
        <p:cNvGrpSpPr/>
        <p:nvPr/>
      </p:nvGrpSpPr>
      <p:grpSpPr>
        <a:xfrm>
          <a:off x="0" y="0"/>
          <a:ext cx="0" cy="0"/>
          <a:chOff x="0" y="0"/>
          <a:chExt cx="0" cy="0"/>
        </a:xfrm>
      </p:grpSpPr>
      <p:sp>
        <p:nvSpPr>
          <p:cNvPr id="43" name="Google Shape;43;p33"/>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3"/>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45" name="Shape 45"/>
        <p:cNvGrpSpPr/>
        <p:nvPr/>
      </p:nvGrpSpPr>
      <p:grpSpPr>
        <a:xfrm>
          <a:off x="0" y="0"/>
          <a:ext cx="0" cy="0"/>
          <a:chOff x="0" y="0"/>
          <a:chExt cx="0" cy="0"/>
        </a:xfrm>
      </p:grpSpPr>
      <p:sp>
        <p:nvSpPr>
          <p:cNvPr id="46" name="Google Shape;46;p34"/>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4"/>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48" name="Shape 48"/>
        <p:cNvGrpSpPr/>
        <p:nvPr/>
      </p:nvGrpSpPr>
      <p:grpSpPr>
        <a:xfrm>
          <a:off x="0" y="0"/>
          <a:ext cx="0" cy="0"/>
          <a:chOff x="0" y="0"/>
          <a:chExt cx="0" cy="0"/>
        </a:xfrm>
      </p:grpSpPr>
      <p:sp>
        <p:nvSpPr>
          <p:cNvPr id="49" name="Google Shape;49;p35"/>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5"/>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51" name="Shape 51"/>
        <p:cNvGrpSpPr/>
        <p:nvPr/>
      </p:nvGrpSpPr>
      <p:grpSpPr>
        <a:xfrm>
          <a:off x="0" y="0"/>
          <a:ext cx="0" cy="0"/>
          <a:chOff x="0" y="0"/>
          <a:chExt cx="0" cy="0"/>
        </a:xfrm>
      </p:grpSpPr>
      <p:sp>
        <p:nvSpPr>
          <p:cNvPr id="52" name="Google Shape;52;p36"/>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6"/>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54" name="Shape 54"/>
        <p:cNvGrpSpPr/>
        <p:nvPr/>
      </p:nvGrpSpPr>
      <p:grpSpPr>
        <a:xfrm>
          <a:off x="0" y="0"/>
          <a:ext cx="0" cy="0"/>
          <a:chOff x="0" y="0"/>
          <a:chExt cx="0" cy="0"/>
        </a:xfrm>
      </p:grpSpPr>
      <p:sp>
        <p:nvSpPr>
          <p:cNvPr id="55" name="Google Shape;55;p3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57" name="Shape 57"/>
        <p:cNvGrpSpPr/>
        <p:nvPr/>
      </p:nvGrpSpPr>
      <p:grpSpPr>
        <a:xfrm>
          <a:off x="0" y="0"/>
          <a:ext cx="0" cy="0"/>
          <a:chOff x="0" y="0"/>
          <a:chExt cx="0" cy="0"/>
        </a:xfrm>
      </p:grpSpPr>
      <p:sp>
        <p:nvSpPr>
          <p:cNvPr id="58" name="Google Shape;58;p3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60" name="Shape 60"/>
        <p:cNvGrpSpPr/>
        <p:nvPr/>
      </p:nvGrpSpPr>
      <p:grpSpPr>
        <a:xfrm>
          <a:off x="0" y="0"/>
          <a:ext cx="0" cy="0"/>
          <a:chOff x="0" y="0"/>
          <a:chExt cx="0" cy="0"/>
        </a:xfrm>
      </p:grpSpPr>
      <p:sp>
        <p:nvSpPr>
          <p:cNvPr id="61" name="Google Shape;61;p39"/>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9"/>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 name="Shape 9"/>
        <p:cNvGrpSpPr/>
        <p:nvPr/>
      </p:nvGrpSpPr>
      <p:grpSpPr>
        <a:xfrm>
          <a:off x="0" y="0"/>
          <a:ext cx="0" cy="0"/>
          <a:chOff x="0" y="0"/>
          <a:chExt cx="0" cy="0"/>
        </a:xfrm>
      </p:grpSpPr>
      <p:sp>
        <p:nvSpPr>
          <p:cNvPr id="10" name="Google Shape;10;p2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2"/>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64" name="Shape 64"/>
        <p:cNvGrpSpPr/>
        <p:nvPr/>
      </p:nvGrpSpPr>
      <p:grpSpPr>
        <a:xfrm>
          <a:off x="0" y="0"/>
          <a:ext cx="0" cy="0"/>
          <a:chOff x="0" y="0"/>
          <a:chExt cx="0" cy="0"/>
        </a:xfrm>
      </p:grpSpPr>
      <p:sp>
        <p:nvSpPr>
          <p:cNvPr id="65" name="Google Shape;65;p41"/>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1"/>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2" name="Shape 12"/>
        <p:cNvGrpSpPr/>
        <p:nvPr/>
      </p:nvGrpSpPr>
      <p:grpSpPr>
        <a:xfrm>
          <a:off x="0" y="0"/>
          <a:ext cx="0" cy="0"/>
          <a:chOff x="0" y="0"/>
          <a:chExt cx="0" cy="0"/>
        </a:xfrm>
      </p:grpSpPr>
      <p:sp>
        <p:nvSpPr>
          <p:cNvPr id="13" name="Google Shape;13;p23"/>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3"/>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5" name="Shape 15"/>
        <p:cNvGrpSpPr/>
        <p:nvPr/>
      </p:nvGrpSpPr>
      <p:grpSpPr>
        <a:xfrm>
          <a:off x="0" y="0"/>
          <a:ext cx="0" cy="0"/>
          <a:chOff x="0" y="0"/>
          <a:chExt cx="0" cy="0"/>
        </a:xfrm>
      </p:grpSpPr>
      <p:sp>
        <p:nvSpPr>
          <p:cNvPr id="16" name="Google Shape;16;p24"/>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4"/>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sp>
        <p:nvSpPr>
          <p:cNvPr id="19" name="Google Shape;19;p25"/>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5"/>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1" name="Shape 21"/>
        <p:cNvGrpSpPr/>
        <p:nvPr/>
      </p:nvGrpSpPr>
      <p:grpSpPr>
        <a:xfrm>
          <a:off x="0" y="0"/>
          <a:ext cx="0" cy="0"/>
          <a:chOff x="0" y="0"/>
          <a:chExt cx="0" cy="0"/>
        </a:xfrm>
      </p:grpSpPr>
      <p:sp>
        <p:nvSpPr>
          <p:cNvPr id="22" name="Google Shape;22;p26"/>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6"/>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4" name="Shape 24"/>
        <p:cNvGrpSpPr/>
        <p:nvPr/>
      </p:nvGrpSpPr>
      <p:grpSpPr>
        <a:xfrm>
          <a:off x="0" y="0"/>
          <a:ext cx="0" cy="0"/>
          <a:chOff x="0" y="0"/>
          <a:chExt cx="0" cy="0"/>
        </a:xfrm>
      </p:grpSpPr>
      <p:sp>
        <p:nvSpPr>
          <p:cNvPr id="25" name="Google Shape;25;p2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27" name="Shape 27"/>
        <p:cNvGrpSpPr/>
        <p:nvPr/>
      </p:nvGrpSpPr>
      <p:grpSpPr>
        <a:xfrm>
          <a:off x="0" y="0"/>
          <a:ext cx="0" cy="0"/>
          <a:chOff x="0" y="0"/>
          <a:chExt cx="0" cy="0"/>
        </a:xfrm>
      </p:grpSpPr>
      <p:sp>
        <p:nvSpPr>
          <p:cNvPr id="28" name="Google Shape;28;p2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0" name="Shape 30"/>
        <p:cNvGrpSpPr/>
        <p:nvPr/>
      </p:nvGrpSpPr>
      <p:grpSpPr>
        <a:xfrm>
          <a:off x="0" y="0"/>
          <a:ext cx="0" cy="0"/>
          <a:chOff x="0" y="0"/>
          <a:chExt cx="0" cy="0"/>
        </a:xfrm>
      </p:grpSpPr>
      <p:sp>
        <p:nvSpPr>
          <p:cNvPr id="31" name="Google Shape;31;p29"/>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9"/>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preencoded.png" id="72" name="Google Shape;72;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3" name="Google Shape;73;p1"/>
          <p:cNvSpPr/>
          <p:nvPr/>
        </p:nvSpPr>
        <p:spPr>
          <a:xfrm>
            <a:off x="6280190" y="3179564"/>
            <a:ext cx="6050994"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b="0" i="0" lang="en-US" sz="3900" u="none" cap="none" strike="noStrike">
                <a:solidFill>
                  <a:srgbClr val="3257B8"/>
                </a:solidFill>
                <a:latin typeface="Roboto Slab"/>
                <a:ea typeface="Roboto Slab"/>
                <a:cs typeface="Roboto Slab"/>
                <a:sym typeface="Roboto Slab"/>
              </a:rPr>
              <a:t>Linux Security Hardening</a:t>
            </a:r>
            <a:endParaRPr b="0" i="0" sz="3900" u="none" cap="none" strike="noStrike">
              <a:solidFill>
                <a:schemeClr val="dk1"/>
              </a:solidFill>
              <a:latin typeface="Calibri"/>
              <a:ea typeface="Calibri"/>
              <a:cs typeface="Calibri"/>
              <a:sym typeface="Calibri"/>
            </a:endParaRPr>
          </a:p>
        </p:txBody>
      </p:sp>
      <p:sp>
        <p:nvSpPr>
          <p:cNvPr id="74" name="Google Shape;74;p1"/>
          <p:cNvSpPr/>
          <p:nvPr/>
        </p:nvSpPr>
        <p:spPr>
          <a:xfrm>
            <a:off x="6280190" y="4097298"/>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Protecting and securing Linux systems through comprehensive hardening techniques, monitoring strategies, and security utilities. This unit covers essential practices for system administrators to defend against threats and maintain system integrity.</a:t>
            </a:r>
            <a:endParaRPr b="0" i="0" sz="15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p:nvPr/>
        </p:nvSpPr>
        <p:spPr>
          <a:xfrm>
            <a:off x="793790" y="735925"/>
            <a:ext cx="9207818"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Logging and Monitoring Fundamentals</a:t>
            </a:r>
            <a:endParaRPr sz="3900">
              <a:solidFill>
                <a:schemeClr val="dk1"/>
              </a:solidFill>
              <a:latin typeface="Calibri"/>
              <a:ea typeface="Calibri"/>
              <a:cs typeface="Calibri"/>
              <a:sym typeface="Calibri"/>
            </a:endParaRPr>
          </a:p>
        </p:txBody>
      </p:sp>
      <p:sp>
        <p:nvSpPr>
          <p:cNvPr id="228" name="Google Shape;228;p10"/>
          <p:cNvSpPr/>
          <p:nvPr/>
        </p:nvSpPr>
        <p:spPr>
          <a:xfrm>
            <a:off x="793790" y="1752838"/>
            <a:ext cx="130428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Comprehensive logging is your primary tool for detecting security incidents and understanding system behavior. Without proper logs, you're operating blind. Modern Linux systems use sophisticated logging frameworks that capture everything from authentication attempts to system errors.</a:t>
            </a:r>
            <a:endParaRPr sz="1550">
              <a:solidFill>
                <a:schemeClr val="dk1"/>
              </a:solidFill>
              <a:latin typeface="Calibri"/>
              <a:ea typeface="Calibri"/>
              <a:cs typeface="Calibri"/>
              <a:sym typeface="Calibri"/>
            </a:endParaRPr>
          </a:p>
        </p:txBody>
      </p:sp>
      <p:sp>
        <p:nvSpPr>
          <p:cNvPr id="229" name="Google Shape;229;p10"/>
          <p:cNvSpPr/>
          <p:nvPr/>
        </p:nvSpPr>
        <p:spPr>
          <a:xfrm>
            <a:off x="2254091" y="3300770"/>
            <a:ext cx="2480905" cy="310158"/>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System Logs</a:t>
            </a:r>
            <a:endParaRPr sz="1950">
              <a:solidFill>
                <a:schemeClr val="dk1"/>
              </a:solidFill>
              <a:latin typeface="Calibri"/>
              <a:ea typeface="Calibri"/>
              <a:cs typeface="Calibri"/>
              <a:sym typeface="Calibri"/>
            </a:endParaRPr>
          </a:p>
        </p:txBody>
      </p:sp>
      <p:sp>
        <p:nvSpPr>
          <p:cNvPr id="230" name="Google Shape;230;p10"/>
          <p:cNvSpPr/>
          <p:nvPr/>
        </p:nvSpPr>
        <p:spPr>
          <a:xfrm>
            <a:off x="793790" y="3729990"/>
            <a:ext cx="3941207" cy="960239"/>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Core system messages in </a:t>
            </a:r>
            <a:r>
              <a:rPr lang="en-US" sz="1550">
                <a:solidFill>
                  <a:srgbClr val="15213F"/>
                </a:solidFill>
                <a:highlight>
                  <a:srgbClr val="EEEFF1"/>
                </a:highlight>
                <a:latin typeface="Consolas"/>
                <a:ea typeface="Consolas"/>
                <a:cs typeface="Consolas"/>
                <a:sym typeface="Consolas"/>
              </a:rPr>
              <a:t>/var/log/messages</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/var/log/syslog</a:t>
            </a:r>
            <a:r>
              <a:rPr lang="en-US" sz="1550">
                <a:solidFill>
                  <a:srgbClr val="15213F"/>
                </a:solidFill>
                <a:latin typeface="Roboto"/>
                <a:ea typeface="Roboto"/>
                <a:cs typeface="Roboto"/>
                <a:sym typeface="Roboto"/>
              </a:rPr>
              <a:t> track kernel and daemon activity.</a:t>
            </a:r>
            <a:endParaRPr sz="1550">
              <a:solidFill>
                <a:schemeClr val="dk1"/>
              </a:solidFill>
              <a:latin typeface="Calibri"/>
              <a:ea typeface="Calibri"/>
              <a:cs typeface="Calibri"/>
              <a:sym typeface="Calibri"/>
            </a:endParaRPr>
          </a:p>
        </p:txBody>
      </p:sp>
      <p:pic>
        <p:nvPicPr>
          <p:cNvPr descr="preencoded.png" id="231" name="Google Shape;231;p10"/>
          <p:cNvPicPr preferRelativeResize="0"/>
          <p:nvPr/>
        </p:nvPicPr>
        <p:blipFill rotWithShape="1">
          <a:blip r:embed="rId3">
            <a:alphaModFix/>
          </a:blip>
          <a:srcRect b="0" l="0" r="0" t="0"/>
          <a:stretch/>
        </p:blipFill>
        <p:spPr>
          <a:xfrm>
            <a:off x="5032653" y="2928699"/>
            <a:ext cx="4564975" cy="4564975"/>
          </a:xfrm>
          <a:prstGeom prst="rect">
            <a:avLst/>
          </a:prstGeom>
          <a:noFill/>
          <a:ln>
            <a:noFill/>
          </a:ln>
        </p:spPr>
      </p:pic>
      <p:pic>
        <p:nvPicPr>
          <p:cNvPr descr="preencoded.png" id="232" name="Google Shape;232;p10"/>
          <p:cNvPicPr preferRelativeResize="0"/>
          <p:nvPr/>
        </p:nvPicPr>
        <p:blipFill rotWithShape="1">
          <a:blip r:embed="rId4">
            <a:alphaModFix/>
          </a:blip>
          <a:srcRect b="0" l="0" r="0" t="0"/>
          <a:stretch/>
        </p:blipFill>
        <p:spPr>
          <a:xfrm>
            <a:off x="6036766" y="3932813"/>
            <a:ext cx="296942" cy="296942"/>
          </a:xfrm>
          <a:prstGeom prst="rect">
            <a:avLst/>
          </a:prstGeom>
          <a:noFill/>
          <a:ln>
            <a:noFill/>
          </a:ln>
        </p:spPr>
      </p:pic>
      <p:sp>
        <p:nvSpPr>
          <p:cNvPr id="233" name="Google Shape;233;p10"/>
          <p:cNvSpPr/>
          <p:nvPr/>
        </p:nvSpPr>
        <p:spPr>
          <a:xfrm>
            <a:off x="9895284" y="330077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Authentication Logs</a:t>
            </a:r>
            <a:endParaRPr sz="1950">
              <a:solidFill>
                <a:schemeClr val="dk1"/>
              </a:solidFill>
              <a:latin typeface="Calibri"/>
              <a:ea typeface="Calibri"/>
              <a:cs typeface="Calibri"/>
              <a:sym typeface="Calibri"/>
            </a:endParaRPr>
          </a:p>
        </p:txBody>
      </p:sp>
      <p:sp>
        <p:nvSpPr>
          <p:cNvPr id="234" name="Google Shape;234;p10"/>
          <p:cNvSpPr/>
          <p:nvPr/>
        </p:nvSpPr>
        <p:spPr>
          <a:xfrm>
            <a:off x="9895284" y="3729990"/>
            <a:ext cx="3941326" cy="96023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Consolas"/>
              <a:buNone/>
            </a:pPr>
            <a:r>
              <a:rPr lang="en-US" sz="1550">
                <a:solidFill>
                  <a:srgbClr val="15213F"/>
                </a:solidFill>
                <a:highlight>
                  <a:srgbClr val="EEEFF1"/>
                </a:highlight>
                <a:latin typeface="Consolas"/>
                <a:ea typeface="Consolas"/>
                <a:cs typeface="Consolas"/>
                <a:sym typeface="Consolas"/>
              </a:rPr>
              <a:t>/var/log/auth.log</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/var/log/secure</a:t>
            </a:r>
            <a:r>
              <a:rPr lang="en-US" sz="1550">
                <a:solidFill>
                  <a:srgbClr val="15213F"/>
                </a:solidFill>
                <a:latin typeface="Roboto"/>
                <a:ea typeface="Roboto"/>
                <a:cs typeface="Roboto"/>
                <a:sym typeface="Roboto"/>
              </a:rPr>
              <a:t> records all login attempts, sudo usage, and authentication events.</a:t>
            </a:r>
            <a:endParaRPr sz="1550">
              <a:solidFill>
                <a:schemeClr val="dk1"/>
              </a:solidFill>
              <a:latin typeface="Calibri"/>
              <a:ea typeface="Calibri"/>
              <a:cs typeface="Calibri"/>
              <a:sym typeface="Calibri"/>
            </a:endParaRPr>
          </a:p>
        </p:txBody>
      </p:sp>
      <p:pic>
        <p:nvPicPr>
          <p:cNvPr descr="preencoded.png" id="235" name="Google Shape;235;p10"/>
          <p:cNvPicPr preferRelativeResize="0"/>
          <p:nvPr/>
        </p:nvPicPr>
        <p:blipFill rotWithShape="1">
          <a:blip r:embed="rId5">
            <a:alphaModFix/>
          </a:blip>
          <a:srcRect b="0" l="0" r="0" t="0"/>
          <a:stretch/>
        </p:blipFill>
        <p:spPr>
          <a:xfrm>
            <a:off x="5032653" y="2928699"/>
            <a:ext cx="4564975" cy="4564975"/>
          </a:xfrm>
          <a:prstGeom prst="rect">
            <a:avLst/>
          </a:prstGeom>
          <a:noFill/>
          <a:ln>
            <a:noFill/>
          </a:ln>
        </p:spPr>
      </p:pic>
      <p:pic>
        <p:nvPicPr>
          <p:cNvPr descr="preencoded.png" id="236" name="Google Shape;236;p10"/>
          <p:cNvPicPr preferRelativeResize="0"/>
          <p:nvPr/>
        </p:nvPicPr>
        <p:blipFill rotWithShape="1">
          <a:blip r:embed="rId6">
            <a:alphaModFix/>
          </a:blip>
          <a:srcRect b="0" l="0" r="0" t="0"/>
          <a:stretch/>
        </p:blipFill>
        <p:spPr>
          <a:xfrm>
            <a:off x="8296335" y="3932813"/>
            <a:ext cx="296942" cy="296942"/>
          </a:xfrm>
          <a:prstGeom prst="rect">
            <a:avLst/>
          </a:prstGeom>
          <a:noFill/>
          <a:ln>
            <a:noFill/>
          </a:ln>
        </p:spPr>
      </p:pic>
      <p:sp>
        <p:nvSpPr>
          <p:cNvPr id="237" name="Google Shape;237;p10"/>
          <p:cNvSpPr/>
          <p:nvPr/>
        </p:nvSpPr>
        <p:spPr>
          <a:xfrm>
            <a:off x="9895284" y="5732026"/>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Application Logs</a:t>
            </a:r>
            <a:endParaRPr sz="1950">
              <a:solidFill>
                <a:schemeClr val="dk1"/>
              </a:solidFill>
              <a:latin typeface="Calibri"/>
              <a:ea typeface="Calibri"/>
              <a:cs typeface="Calibri"/>
              <a:sym typeface="Calibri"/>
            </a:endParaRPr>
          </a:p>
        </p:txBody>
      </p:sp>
      <p:sp>
        <p:nvSpPr>
          <p:cNvPr id="238" name="Google Shape;238;p10"/>
          <p:cNvSpPr/>
          <p:nvPr/>
        </p:nvSpPr>
        <p:spPr>
          <a:xfrm>
            <a:off x="9895284" y="6161246"/>
            <a:ext cx="3941326" cy="96023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Service-specific logs in </a:t>
            </a:r>
            <a:r>
              <a:rPr lang="en-US" sz="1550">
                <a:solidFill>
                  <a:srgbClr val="15213F"/>
                </a:solidFill>
                <a:highlight>
                  <a:srgbClr val="EEEFF1"/>
                </a:highlight>
                <a:latin typeface="Consolas"/>
                <a:ea typeface="Consolas"/>
                <a:cs typeface="Consolas"/>
                <a:sym typeface="Consolas"/>
              </a:rPr>
              <a:t>/var/log/</a:t>
            </a:r>
            <a:r>
              <a:rPr lang="en-US" sz="1550">
                <a:solidFill>
                  <a:srgbClr val="15213F"/>
                </a:solidFill>
                <a:latin typeface="Roboto"/>
                <a:ea typeface="Roboto"/>
                <a:cs typeface="Roboto"/>
                <a:sym typeface="Roboto"/>
              </a:rPr>
              <a:t> provide detailed application behavior and error information.</a:t>
            </a:r>
            <a:endParaRPr sz="1550">
              <a:solidFill>
                <a:schemeClr val="dk1"/>
              </a:solidFill>
              <a:latin typeface="Calibri"/>
              <a:ea typeface="Calibri"/>
              <a:cs typeface="Calibri"/>
              <a:sym typeface="Calibri"/>
            </a:endParaRPr>
          </a:p>
        </p:txBody>
      </p:sp>
      <p:pic>
        <p:nvPicPr>
          <p:cNvPr descr="preencoded.png" id="239" name="Google Shape;239;p10"/>
          <p:cNvPicPr preferRelativeResize="0"/>
          <p:nvPr/>
        </p:nvPicPr>
        <p:blipFill rotWithShape="1">
          <a:blip r:embed="rId7">
            <a:alphaModFix/>
          </a:blip>
          <a:srcRect b="0" l="0" r="0" t="0"/>
          <a:stretch/>
        </p:blipFill>
        <p:spPr>
          <a:xfrm>
            <a:off x="5032653" y="2928699"/>
            <a:ext cx="4564975" cy="4564975"/>
          </a:xfrm>
          <a:prstGeom prst="rect">
            <a:avLst/>
          </a:prstGeom>
          <a:noFill/>
          <a:ln>
            <a:noFill/>
          </a:ln>
        </p:spPr>
      </p:pic>
      <p:pic>
        <p:nvPicPr>
          <p:cNvPr descr="preencoded.png" id="240" name="Google Shape;240;p10"/>
          <p:cNvPicPr preferRelativeResize="0"/>
          <p:nvPr/>
        </p:nvPicPr>
        <p:blipFill rotWithShape="1">
          <a:blip r:embed="rId8">
            <a:alphaModFix/>
          </a:blip>
          <a:srcRect b="0" l="0" r="0" t="0"/>
          <a:stretch/>
        </p:blipFill>
        <p:spPr>
          <a:xfrm>
            <a:off x="8296335" y="6192381"/>
            <a:ext cx="296942" cy="296942"/>
          </a:xfrm>
          <a:prstGeom prst="rect">
            <a:avLst/>
          </a:prstGeom>
          <a:noFill/>
          <a:ln>
            <a:noFill/>
          </a:ln>
        </p:spPr>
      </p:pic>
      <p:sp>
        <p:nvSpPr>
          <p:cNvPr id="241" name="Google Shape;241;p10"/>
          <p:cNvSpPr/>
          <p:nvPr/>
        </p:nvSpPr>
        <p:spPr>
          <a:xfrm>
            <a:off x="2254091" y="5732026"/>
            <a:ext cx="2480905" cy="310158"/>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Journal Logs</a:t>
            </a:r>
            <a:endParaRPr sz="1950">
              <a:solidFill>
                <a:schemeClr val="dk1"/>
              </a:solidFill>
              <a:latin typeface="Calibri"/>
              <a:ea typeface="Calibri"/>
              <a:cs typeface="Calibri"/>
              <a:sym typeface="Calibri"/>
            </a:endParaRPr>
          </a:p>
        </p:txBody>
      </p:sp>
      <p:sp>
        <p:nvSpPr>
          <p:cNvPr id="242" name="Google Shape;242;p10"/>
          <p:cNvSpPr/>
          <p:nvPr/>
        </p:nvSpPr>
        <p:spPr>
          <a:xfrm>
            <a:off x="793790" y="6161246"/>
            <a:ext cx="3941207" cy="960239"/>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Systemd's </a:t>
            </a:r>
            <a:r>
              <a:rPr lang="en-US" sz="1550">
                <a:solidFill>
                  <a:srgbClr val="15213F"/>
                </a:solidFill>
                <a:highlight>
                  <a:srgbClr val="EEEFF1"/>
                </a:highlight>
                <a:latin typeface="Consolas"/>
                <a:ea typeface="Consolas"/>
                <a:cs typeface="Consolas"/>
                <a:sym typeface="Consolas"/>
              </a:rPr>
              <a:t>journalctl</a:t>
            </a:r>
            <a:r>
              <a:rPr lang="en-US" sz="1550">
                <a:solidFill>
                  <a:srgbClr val="15213F"/>
                </a:solidFill>
                <a:latin typeface="Roboto"/>
                <a:ea typeface="Roboto"/>
                <a:cs typeface="Roboto"/>
                <a:sym typeface="Roboto"/>
              </a:rPr>
              <a:t> provides centralized, structured logging with powerful querying capabilities.</a:t>
            </a:r>
            <a:endParaRPr sz="1550">
              <a:solidFill>
                <a:schemeClr val="dk1"/>
              </a:solidFill>
              <a:latin typeface="Calibri"/>
              <a:ea typeface="Calibri"/>
              <a:cs typeface="Calibri"/>
              <a:sym typeface="Calibri"/>
            </a:endParaRPr>
          </a:p>
        </p:txBody>
      </p:sp>
      <p:pic>
        <p:nvPicPr>
          <p:cNvPr descr="preencoded.png" id="243" name="Google Shape;243;p10"/>
          <p:cNvPicPr preferRelativeResize="0"/>
          <p:nvPr/>
        </p:nvPicPr>
        <p:blipFill rotWithShape="1">
          <a:blip r:embed="rId9">
            <a:alphaModFix/>
          </a:blip>
          <a:srcRect b="0" l="0" r="0" t="0"/>
          <a:stretch/>
        </p:blipFill>
        <p:spPr>
          <a:xfrm>
            <a:off x="5032653" y="2928699"/>
            <a:ext cx="4564975" cy="4564975"/>
          </a:xfrm>
          <a:prstGeom prst="rect">
            <a:avLst/>
          </a:prstGeom>
          <a:noFill/>
          <a:ln>
            <a:noFill/>
          </a:ln>
        </p:spPr>
      </p:pic>
      <p:pic>
        <p:nvPicPr>
          <p:cNvPr descr="preencoded.png" id="244" name="Google Shape;244;p10"/>
          <p:cNvPicPr preferRelativeResize="0"/>
          <p:nvPr/>
        </p:nvPicPr>
        <p:blipFill rotWithShape="1">
          <a:blip r:embed="rId10">
            <a:alphaModFix/>
          </a:blip>
          <a:srcRect b="0" l="0" r="0" t="0"/>
          <a:stretch/>
        </p:blipFill>
        <p:spPr>
          <a:xfrm>
            <a:off x="6036766" y="6192381"/>
            <a:ext cx="296942" cy="2969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1"/>
          <p:cNvSpPr/>
          <p:nvPr/>
        </p:nvSpPr>
        <p:spPr>
          <a:xfrm>
            <a:off x="665678" y="459462"/>
            <a:ext cx="6317694" cy="520065"/>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3257B8"/>
              </a:buClr>
              <a:buSzPts val="3250"/>
              <a:buFont typeface="Roboto Slab"/>
              <a:buNone/>
            </a:pPr>
            <a:r>
              <a:rPr lang="en-US" sz="3250">
                <a:solidFill>
                  <a:srgbClr val="3257B8"/>
                </a:solidFill>
                <a:latin typeface="Roboto Slab"/>
                <a:ea typeface="Roboto Slab"/>
                <a:cs typeface="Roboto Slab"/>
                <a:sym typeface="Roboto Slab"/>
              </a:rPr>
              <a:t>Syslog and Modern Alternatives</a:t>
            </a:r>
            <a:endParaRPr sz="3250">
              <a:solidFill>
                <a:schemeClr val="dk1"/>
              </a:solidFill>
              <a:latin typeface="Calibri"/>
              <a:ea typeface="Calibri"/>
              <a:cs typeface="Calibri"/>
              <a:sym typeface="Calibri"/>
            </a:endParaRPr>
          </a:p>
        </p:txBody>
      </p:sp>
      <p:sp>
        <p:nvSpPr>
          <p:cNvPr id="251" name="Google Shape;251;p11"/>
          <p:cNvSpPr/>
          <p:nvPr/>
        </p:nvSpPr>
        <p:spPr>
          <a:xfrm>
            <a:off x="665678" y="1395413"/>
            <a:ext cx="2080498" cy="25991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600"/>
              <a:buFont typeface="Roboto Slab"/>
              <a:buNone/>
            </a:pPr>
            <a:r>
              <a:rPr lang="en-US" sz="1600">
                <a:solidFill>
                  <a:srgbClr val="3257B8"/>
                </a:solidFill>
                <a:latin typeface="Roboto Slab"/>
                <a:ea typeface="Roboto Slab"/>
                <a:cs typeface="Roboto Slab"/>
                <a:sym typeface="Roboto Slab"/>
              </a:rPr>
              <a:t>Traditional Syslog</a:t>
            </a:r>
            <a:endParaRPr sz="1600">
              <a:solidFill>
                <a:schemeClr val="dk1"/>
              </a:solidFill>
              <a:latin typeface="Calibri"/>
              <a:ea typeface="Calibri"/>
              <a:cs typeface="Calibri"/>
              <a:sym typeface="Calibri"/>
            </a:endParaRPr>
          </a:p>
        </p:txBody>
      </p:sp>
      <p:sp>
        <p:nvSpPr>
          <p:cNvPr id="252" name="Google Shape;252;p11"/>
          <p:cNvSpPr/>
          <p:nvPr/>
        </p:nvSpPr>
        <p:spPr>
          <a:xfrm>
            <a:off x="665678" y="1821656"/>
            <a:ext cx="6446520" cy="806291"/>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The original Unix logging daemon, rsyslog or syslog-ng, routes messages based on facility and severity. Configuration in </a:t>
            </a:r>
            <a:r>
              <a:rPr lang="en-US" sz="1300">
                <a:solidFill>
                  <a:srgbClr val="15213F"/>
                </a:solidFill>
                <a:highlight>
                  <a:srgbClr val="EEEFF1"/>
                </a:highlight>
                <a:latin typeface="Consolas"/>
                <a:ea typeface="Consolas"/>
                <a:cs typeface="Consolas"/>
                <a:sym typeface="Consolas"/>
              </a:rPr>
              <a:t>/etc/rsyslog.conf</a:t>
            </a:r>
            <a:r>
              <a:rPr lang="en-US" sz="1300">
                <a:solidFill>
                  <a:srgbClr val="15213F"/>
                </a:solidFill>
                <a:latin typeface="Roboto"/>
                <a:ea typeface="Roboto"/>
                <a:cs typeface="Roboto"/>
                <a:sym typeface="Roboto"/>
              </a:rPr>
              <a:t> defines where different log types are stored.</a:t>
            </a:r>
            <a:endParaRPr sz="1300">
              <a:solidFill>
                <a:schemeClr val="dk1"/>
              </a:solidFill>
              <a:latin typeface="Calibri"/>
              <a:ea typeface="Calibri"/>
              <a:cs typeface="Calibri"/>
              <a:sym typeface="Calibri"/>
            </a:endParaRPr>
          </a:p>
        </p:txBody>
      </p:sp>
      <p:sp>
        <p:nvSpPr>
          <p:cNvPr id="253" name="Google Shape;253;p11"/>
          <p:cNvSpPr/>
          <p:nvPr/>
        </p:nvSpPr>
        <p:spPr>
          <a:xfrm>
            <a:off x="665678" y="2815114"/>
            <a:ext cx="6446520" cy="3178016"/>
          </a:xfrm>
          <a:prstGeom prst="roundRect">
            <a:avLst>
              <a:gd fmla="val 786"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657463" y="2815114"/>
            <a:ext cx="6462951" cy="3178016"/>
          </a:xfrm>
          <a:prstGeom prst="roundRect">
            <a:avLst>
              <a:gd fmla="val 786"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823793" y="2939891"/>
            <a:ext cx="6130290" cy="2928461"/>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15213F"/>
              </a:buClr>
              <a:buSzPts val="1300"/>
              <a:buFont typeface="Consolas"/>
              <a:buNone/>
            </a:pPr>
            <a:r>
              <a:rPr lang="en-US" sz="1300">
                <a:solidFill>
                  <a:srgbClr val="15213F"/>
                </a:solidFill>
                <a:highlight>
                  <a:srgbClr val="EEEFF1"/>
                </a:highlight>
                <a:latin typeface="Consolas"/>
                <a:ea typeface="Consolas"/>
                <a:cs typeface="Consolas"/>
                <a:sym typeface="Consolas"/>
              </a:rPr>
              <a:t># Syslog facilitiesauth, authpriv - Authenticationkern - Kernel messagesmail - Mail systemcron - Scheduled tasksdaemon - System daemons# Severity levelsemerg, alert, crit, errwarning, notice, info, debug</a:t>
            </a:r>
            <a:endParaRPr sz="1300">
              <a:solidFill>
                <a:schemeClr val="dk1"/>
              </a:solidFill>
              <a:latin typeface="Calibri"/>
              <a:ea typeface="Calibri"/>
              <a:cs typeface="Calibri"/>
              <a:sym typeface="Calibri"/>
            </a:endParaRPr>
          </a:p>
        </p:txBody>
      </p:sp>
      <p:sp>
        <p:nvSpPr>
          <p:cNvPr id="256" name="Google Shape;256;p11"/>
          <p:cNvSpPr/>
          <p:nvPr/>
        </p:nvSpPr>
        <p:spPr>
          <a:xfrm>
            <a:off x="7525822" y="1395413"/>
            <a:ext cx="2080498" cy="25991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600"/>
              <a:buFont typeface="Roboto Slab"/>
              <a:buNone/>
            </a:pPr>
            <a:r>
              <a:rPr lang="en-US" sz="1600">
                <a:solidFill>
                  <a:srgbClr val="3257B8"/>
                </a:solidFill>
                <a:latin typeface="Roboto Slab"/>
                <a:ea typeface="Roboto Slab"/>
                <a:cs typeface="Roboto Slab"/>
                <a:sym typeface="Roboto Slab"/>
              </a:rPr>
              <a:t>Systemd Journal</a:t>
            </a:r>
            <a:endParaRPr sz="1600">
              <a:solidFill>
                <a:schemeClr val="dk1"/>
              </a:solidFill>
              <a:latin typeface="Calibri"/>
              <a:ea typeface="Calibri"/>
              <a:cs typeface="Calibri"/>
              <a:sym typeface="Calibri"/>
            </a:endParaRPr>
          </a:p>
        </p:txBody>
      </p:sp>
      <p:sp>
        <p:nvSpPr>
          <p:cNvPr id="257" name="Google Shape;257;p11"/>
          <p:cNvSpPr/>
          <p:nvPr/>
        </p:nvSpPr>
        <p:spPr>
          <a:xfrm>
            <a:off x="7525822" y="1821656"/>
            <a:ext cx="6446520" cy="532448"/>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Modern systems use journald for structured, indexed logging with rich metadata. The journal stores logs in binary format, accessible through journalctl.</a:t>
            </a:r>
            <a:endParaRPr sz="1300">
              <a:solidFill>
                <a:schemeClr val="dk1"/>
              </a:solidFill>
              <a:latin typeface="Calibri"/>
              <a:ea typeface="Calibri"/>
              <a:cs typeface="Calibri"/>
              <a:sym typeface="Calibri"/>
            </a:endParaRPr>
          </a:p>
        </p:txBody>
      </p:sp>
      <p:sp>
        <p:nvSpPr>
          <p:cNvPr id="258" name="Google Shape;258;p11"/>
          <p:cNvSpPr/>
          <p:nvPr/>
        </p:nvSpPr>
        <p:spPr>
          <a:xfrm>
            <a:off x="7525822" y="2541270"/>
            <a:ext cx="6446520" cy="5041583"/>
          </a:xfrm>
          <a:prstGeom prst="roundRect">
            <a:avLst>
              <a:gd fmla="val 495"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7517606" y="2541270"/>
            <a:ext cx="6462951" cy="5041583"/>
          </a:xfrm>
          <a:prstGeom prst="roundRect">
            <a:avLst>
              <a:gd fmla="val 495"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7683937" y="2666048"/>
            <a:ext cx="6130290" cy="4792028"/>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15213F"/>
              </a:buClr>
              <a:buSzPts val="1300"/>
              <a:buFont typeface="Consolas"/>
              <a:buNone/>
            </a:pPr>
            <a:r>
              <a:rPr lang="en-US" sz="1300">
                <a:solidFill>
                  <a:srgbClr val="15213F"/>
                </a:solidFill>
                <a:highlight>
                  <a:srgbClr val="EEEFF1"/>
                </a:highlight>
                <a:latin typeface="Consolas"/>
                <a:ea typeface="Consolas"/>
                <a:cs typeface="Consolas"/>
                <a:sym typeface="Consolas"/>
              </a:rPr>
              <a:t># View all logsjournalctl# Follow new messagesjournalctl -f# Show logs since bootjournalctl -b# Filter by servicejournalctl -u sshd# Filter by priorityjournalctl -p err# Show last 50 entriesjournalctl -n 50</a:t>
            </a:r>
            <a:endParaRPr sz="13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p:nvPr/>
        </p:nvSpPr>
        <p:spPr>
          <a:xfrm>
            <a:off x="793790" y="2216825"/>
            <a:ext cx="9436298"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Log Analysis with Command-Line Tools</a:t>
            </a:r>
            <a:endParaRPr sz="3900">
              <a:solidFill>
                <a:schemeClr val="dk1"/>
              </a:solidFill>
              <a:latin typeface="Calibri"/>
              <a:ea typeface="Calibri"/>
              <a:cs typeface="Calibri"/>
              <a:sym typeface="Calibri"/>
            </a:endParaRPr>
          </a:p>
        </p:txBody>
      </p:sp>
      <p:sp>
        <p:nvSpPr>
          <p:cNvPr id="267" name="Google Shape;267;p12"/>
          <p:cNvSpPr/>
          <p:nvPr/>
        </p:nvSpPr>
        <p:spPr>
          <a:xfrm>
            <a:off x="793790" y="3233738"/>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Mastering grep, sed, awk, and cut transforms you from a passive log viewer into an active threat hunter. These tools let you slice, filter, and analyze millions of log lines to find the needle in the haystack.</a:t>
            </a:r>
            <a:endParaRPr sz="1550">
              <a:solidFill>
                <a:schemeClr val="dk1"/>
              </a:solidFill>
              <a:latin typeface="Calibri"/>
              <a:ea typeface="Calibri"/>
              <a:cs typeface="Calibri"/>
              <a:sym typeface="Calibri"/>
            </a:endParaRPr>
          </a:p>
        </p:txBody>
      </p:sp>
      <p:sp>
        <p:nvSpPr>
          <p:cNvPr id="268" name="Google Shape;268;p12"/>
          <p:cNvSpPr/>
          <p:nvPr/>
        </p:nvSpPr>
        <p:spPr>
          <a:xfrm>
            <a:off x="793790" y="4290417"/>
            <a:ext cx="273391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grep - Search and Filter</a:t>
            </a:r>
            <a:endParaRPr sz="1950">
              <a:solidFill>
                <a:schemeClr val="dk1"/>
              </a:solidFill>
              <a:latin typeface="Calibri"/>
              <a:ea typeface="Calibri"/>
              <a:cs typeface="Calibri"/>
              <a:sym typeface="Calibri"/>
            </a:endParaRPr>
          </a:p>
        </p:txBody>
      </p:sp>
      <p:sp>
        <p:nvSpPr>
          <p:cNvPr id="269" name="Google Shape;269;p12"/>
          <p:cNvSpPr/>
          <p:nvPr/>
        </p:nvSpPr>
        <p:spPr>
          <a:xfrm>
            <a:off x="793790" y="4719638"/>
            <a:ext cx="4182189" cy="12930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Find specific patterns: </a:t>
            </a:r>
            <a:r>
              <a:rPr lang="en-US" sz="1550">
                <a:solidFill>
                  <a:srgbClr val="15213F"/>
                </a:solidFill>
                <a:highlight>
                  <a:srgbClr val="EEEFF1"/>
                </a:highlight>
                <a:latin typeface="Consolas"/>
                <a:ea typeface="Consolas"/>
                <a:cs typeface="Consolas"/>
                <a:sym typeface="Consolas"/>
              </a:rPr>
              <a:t>grep "Failed password" /var/log/auth.log</a:t>
            </a:r>
            <a:r>
              <a:rPr lang="en-US" sz="1550">
                <a:solidFill>
                  <a:srgbClr val="15213F"/>
                </a:solidFill>
                <a:latin typeface="Roboto"/>
                <a:ea typeface="Roboto"/>
                <a:cs typeface="Roboto"/>
                <a:sym typeface="Roboto"/>
              </a:rPr>
              <a:t> shows failed login attempts. Use </a:t>
            </a:r>
            <a:r>
              <a:rPr lang="en-US" sz="1550">
                <a:solidFill>
                  <a:srgbClr val="15213F"/>
                </a:solidFill>
                <a:highlight>
                  <a:srgbClr val="EEEFF1"/>
                </a:highlight>
                <a:latin typeface="Consolas"/>
                <a:ea typeface="Consolas"/>
                <a:cs typeface="Consolas"/>
                <a:sym typeface="Consolas"/>
              </a:rPr>
              <a:t>-i</a:t>
            </a:r>
            <a:r>
              <a:rPr lang="en-US" sz="1550">
                <a:solidFill>
                  <a:srgbClr val="15213F"/>
                </a:solidFill>
                <a:latin typeface="Roboto"/>
                <a:ea typeface="Roboto"/>
                <a:cs typeface="Roboto"/>
                <a:sym typeface="Roboto"/>
              </a:rPr>
              <a:t> for case-insensitive, </a:t>
            </a:r>
            <a:r>
              <a:rPr lang="en-US" sz="1550">
                <a:solidFill>
                  <a:srgbClr val="15213F"/>
                </a:solidFill>
                <a:highlight>
                  <a:srgbClr val="EEEFF1"/>
                </a:highlight>
                <a:latin typeface="Consolas"/>
                <a:ea typeface="Consolas"/>
                <a:cs typeface="Consolas"/>
                <a:sym typeface="Consolas"/>
              </a:rPr>
              <a:t>-v</a:t>
            </a:r>
            <a:r>
              <a:rPr lang="en-US" sz="1550">
                <a:solidFill>
                  <a:srgbClr val="15213F"/>
                </a:solidFill>
                <a:latin typeface="Roboto"/>
                <a:ea typeface="Roboto"/>
                <a:cs typeface="Roboto"/>
                <a:sym typeface="Roboto"/>
              </a:rPr>
              <a:t> to invert, </a:t>
            </a:r>
            <a:r>
              <a:rPr lang="en-US" sz="1550">
                <a:solidFill>
                  <a:srgbClr val="15213F"/>
                </a:solidFill>
                <a:highlight>
                  <a:srgbClr val="EEEFF1"/>
                </a:highlight>
                <a:latin typeface="Consolas"/>
                <a:ea typeface="Consolas"/>
                <a:cs typeface="Consolas"/>
                <a:sym typeface="Consolas"/>
              </a:rPr>
              <a:t>-c</a:t>
            </a:r>
            <a:r>
              <a:rPr lang="en-US" sz="1550">
                <a:solidFill>
                  <a:srgbClr val="15213F"/>
                </a:solidFill>
                <a:latin typeface="Roboto"/>
                <a:ea typeface="Roboto"/>
                <a:cs typeface="Roboto"/>
                <a:sym typeface="Roboto"/>
              </a:rPr>
              <a:t> to count matches.</a:t>
            </a:r>
            <a:endParaRPr sz="1550">
              <a:solidFill>
                <a:schemeClr val="dk1"/>
              </a:solidFill>
              <a:latin typeface="Calibri"/>
              <a:ea typeface="Calibri"/>
              <a:cs typeface="Calibri"/>
              <a:sym typeface="Calibri"/>
            </a:endParaRPr>
          </a:p>
        </p:txBody>
      </p:sp>
      <p:sp>
        <p:nvSpPr>
          <p:cNvPr id="270" name="Google Shape;270;p12"/>
          <p:cNvSpPr/>
          <p:nvPr/>
        </p:nvSpPr>
        <p:spPr>
          <a:xfrm>
            <a:off x="5223986" y="4290417"/>
            <a:ext cx="277475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awk - Pattern Scanning</a:t>
            </a:r>
            <a:endParaRPr sz="1950">
              <a:solidFill>
                <a:schemeClr val="dk1"/>
              </a:solidFill>
              <a:latin typeface="Calibri"/>
              <a:ea typeface="Calibri"/>
              <a:cs typeface="Calibri"/>
              <a:sym typeface="Calibri"/>
            </a:endParaRPr>
          </a:p>
        </p:txBody>
      </p:sp>
      <p:sp>
        <p:nvSpPr>
          <p:cNvPr id="271" name="Google Shape;271;p12"/>
          <p:cNvSpPr/>
          <p:nvPr/>
        </p:nvSpPr>
        <p:spPr>
          <a:xfrm>
            <a:off x="5223986" y="4719638"/>
            <a:ext cx="4182308" cy="128539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Extract fields and perform calculations: </a:t>
            </a:r>
            <a:r>
              <a:rPr lang="en-US" sz="1550">
                <a:solidFill>
                  <a:srgbClr val="15213F"/>
                </a:solidFill>
                <a:highlight>
                  <a:srgbClr val="EEEFF1"/>
                </a:highlight>
                <a:latin typeface="Consolas"/>
                <a:ea typeface="Consolas"/>
                <a:cs typeface="Consolas"/>
                <a:sym typeface="Consolas"/>
              </a:rPr>
              <a:t>awk '{print $1, $9}' access.log</a:t>
            </a:r>
            <a:r>
              <a:rPr lang="en-US" sz="1550">
                <a:solidFill>
                  <a:srgbClr val="15213F"/>
                </a:solidFill>
                <a:latin typeface="Roboto"/>
                <a:ea typeface="Roboto"/>
                <a:cs typeface="Roboto"/>
                <a:sym typeface="Roboto"/>
              </a:rPr>
              <a:t> shows IP and status code. Powerful for column-based data analysis.</a:t>
            </a:r>
            <a:endParaRPr sz="1550">
              <a:solidFill>
                <a:schemeClr val="dk1"/>
              </a:solidFill>
              <a:latin typeface="Calibri"/>
              <a:ea typeface="Calibri"/>
              <a:cs typeface="Calibri"/>
              <a:sym typeface="Calibri"/>
            </a:endParaRPr>
          </a:p>
        </p:txBody>
      </p:sp>
      <p:sp>
        <p:nvSpPr>
          <p:cNvPr id="272" name="Google Shape;272;p12"/>
          <p:cNvSpPr/>
          <p:nvPr/>
        </p:nvSpPr>
        <p:spPr>
          <a:xfrm>
            <a:off x="9654302" y="429041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sed - Stream Editing</a:t>
            </a:r>
            <a:endParaRPr sz="1950">
              <a:solidFill>
                <a:schemeClr val="dk1"/>
              </a:solidFill>
              <a:latin typeface="Calibri"/>
              <a:ea typeface="Calibri"/>
              <a:cs typeface="Calibri"/>
              <a:sym typeface="Calibri"/>
            </a:endParaRPr>
          </a:p>
        </p:txBody>
      </p:sp>
      <p:sp>
        <p:nvSpPr>
          <p:cNvPr id="273" name="Google Shape;273;p12"/>
          <p:cNvSpPr/>
          <p:nvPr/>
        </p:nvSpPr>
        <p:spPr>
          <a:xfrm>
            <a:off x="9654302" y="4719638"/>
            <a:ext cx="4182308" cy="96023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Transform text: </a:t>
            </a:r>
            <a:r>
              <a:rPr lang="en-US" sz="1550">
                <a:solidFill>
                  <a:srgbClr val="15213F"/>
                </a:solidFill>
                <a:highlight>
                  <a:srgbClr val="EEEFF1"/>
                </a:highlight>
                <a:latin typeface="Consolas"/>
                <a:ea typeface="Consolas"/>
                <a:cs typeface="Consolas"/>
                <a:sym typeface="Consolas"/>
              </a:rPr>
              <a:t>sed 's/ERROR/CRITICAL/g'</a:t>
            </a:r>
            <a:r>
              <a:rPr lang="en-US" sz="1550">
                <a:solidFill>
                  <a:srgbClr val="15213F"/>
                </a:solidFill>
                <a:latin typeface="Roboto"/>
                <a:ea typeface="Roboto"/>
                <a:cs typeface="Roboto"/>
                <a:sym typeface="Roboto"/>
              </a:rPr>
              <a:t> replaces strings. Use for cleaning and normalizing log data before analysis.</a:t>
            </a:r>
            <a:endParaRPr sz="15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p:nvPr/>
        </p:nvSpPr>
        <p:spPr>
          <a:xfrm>
            <a:off x="719852" y="494824"/>
            <a:ext cx="6966942" cy="56233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257B8"/>
              </a:buClr>
              <a:buSzPts val="3500"/>
              <a:buFont typeface="Roboto Slab"/>
              <a:buNone/>
            </a:pPr>
            <a:r>
              <a:rPr lang="en-US" sz="3500">
                <a:solidFill>
                  <a:srgbClr val="3257B8"/>
                </a:solidFill>
                <a:latin typeface="Roboto Slab"/>
                <a:ea typeface="Roboto Slab"/>
                <a:cs typeface="Roboto Slab"/>
                <a:sym typeface="Roboto Slab"/>
              </a:rPr>
              <a:t>Practical Log Analysis Examples</a:t>
            </a:r>
            <a:endParaRPr sz="3500">
              <a:solidFill>
                <a:schemeClr val="dk1"/>
              </a:solidFill>
              <a:latin typeface="Calibri"/>
              <a:ea typeface="Calibri"/>
              <a:cs typeface="Calibri"/>
              <a:sym typeface="Calibri"/>
            </a:endParaRPr>
          </a:p>
        </p:txBody>
      </p:sp>
      <p:sp>
        <p:nvSpPr>
          <p:cNvPr id="280" name="Google Shape;280;p13"/>
          <p:cNvSpPr/>
          <p:nvPr/>
        </p:nvSpPr>
        <p:spPr>
          <a:xfrm>
            <a:off x="719852" y="1417082"/>
            <a:ext cx="13190696" cy="3735831"/>
          </a:xfrm>
          <a:prstGeom prst="roundRect">
            <a:avLst>
              <a:gd fmla="val 427"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710922" y="1417082"/>
            <a:ext cx="13208556" cy="3735831"/>
          </a:xfrm>
          <a:prstGeom prst="roundRect">
            <a:avLst>
              <a:gd fmla="val 427"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890826" y="1551980"/>
            <a:ext cx="12848749" cy="6048256"/>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213F"/>
              </a:buClr>
              <a:buSzPts val="1400"/>
              <a:buFont typeface="Consolas"/>
              <a:buNone/>
            </a:pPr>
            <a:r>
              <a:rPr lang="en-US" sz="1400">
                <a:solidFill>
                  <a:srgbClr val="15213F"/>
                </a:solidFill>
                <a:highlight>
                  <a:srgbClr val="EEEFF1"/>
                </a:highlight>
                <a:latin typeface="Consolas"/>
                <a:ea typeface="Consolas"/>
                <a:cs typeface="Consolas"/>
                <a:sym typeface="Consolas"/>
              </a:rPr>
              <a:t># Find all failed SSH login attemptsgrep "Failed password" /var/log/auth.log# Count failed attempts per IP addressgrep "Failed password" /var/log/auth.log | awk '{print $(NF-3)}' | sort | uniq -c | sort -nr# Find logs from specific time rangesed -n '/Nov 15 14:00/,/Nov 15 15:00/p' /var/log/syslog# Extract just IP addresses from Apache logsawk '{print $1}' /var/log/apache2/access.log | sort | uniq -c | sort -nr# Find the most common HTTP status codesawk '{print $9}' /var/log/apache2/access.log | sort | uniq -c | sort -nr# Search for privilege escalation attemptsgrep -i "sudo" /var/log/auth.log | grep -i "command"# Find unusual port access attemptsgrep "DPT=" /var/log/kern.log | awk -F"DPT=" '{print $2}' | awk '{print $1}' | sort | uniq -c | sort -nr</a:t>
            </a:r>
            <a:endParaRPr sz="1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preencoded.png" id="288" name="Google Shape;288;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9" name="Google Shape;289;p14"/>
          <p:cNvSpPr/>
          <p:nvPr/>
        </p:nvSpPr>
        <p:spPr>
          <a:xfrm>
            <a:off x="793790" y="864989"/>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Advanced Monitoring with auditd</a:t>
            </a:r>
            <a:endParaRPr sz="3900">
              <a:solidFill>
                <a:schemeClr val="dk1"/>
              </a:solidFill>
              <a:latin typeface="Calibri"/>
              <a:ea typeface="Calibri"/>
              <a:cs typeface="Calibri"/>
              <a:sym typeface="Calibri"/>
            </a:endParaRPr>
          </a:p>
        </p:txBody>
      </p:sp>
      <p:sp>
        <p:nvSpPr>
          <p:cNvPr id="290" name="Google Shape;290;p14"/>
          <p:cNvSpPr/>
          <p:nvPr/>
        </p:nvSpPr>
        <p:spPr>
          <a:xfrm>
            <a:off x="793790" y="2402800"/>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The Linux Audit Framework (auditd) provides detailed tracking of security-relevant events at the kernel level. Unlike syslog, auditd captures system calls, file access, and user actions with precision needed for compliance and forensic investigation.</a:t>
            </a:r>
            <a:endParaRPr sz="1550">
              <a:solidFill>
                <a:schemeClr val="dk1"/>
              </a:solidFill>
              <a:latin typeface="Calibri"/>
              <a:ea typeface="Calibri"/>
              <a:cs typeface="Calibri"/>
              <a:sym typeface="Calibri"/>
            </a:endParaRPr>
          </a:p>
        </p:txBody>
      </p:sp>
      <p:sp>
        <p:nvSpPr>
          <p:cNvPr id="291" name="Google Shape;291;p14"/>
          <p:cNvSpPr/>
          <p:nvPr/>
        </p:nvSpPr>
        <p:spPr>
          <a:xfrm>
            <a:off x="793790" y="3578662"/>
            <a:ext cx="3679031" cy="2118955"/>
          </a:xfrm>
          <a:prstGeom prst="roundRect">
            <a:avLst>
              <a:gd fmla="val 1405"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992148" y="377702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Installation &amp; Setup</a:t>
            </a:r>
            <a:endParaRPr sz="1950">
              <a:solidFill>
                <a:schemeClr val="dk1"/>
              </a:solidFill>
              <a:latin typeface="Calibri"/>
              <a:ea typeface="Calibri"/>
              <a:cs typeface="Calibri"/>
              <a:sym typeface="Calibri"/>
            </a:endParaRPr>
          </a:p>
        </p:txBody>
      </p:sp>
      <p:sp>
        <p:nvSpPr>
          <p:cNvPr id="293" name="Google Shape;293;p14"/>
          <p:cNvSpPr/>
          <p:nvPr/>
        </p:nvSpPr>
        <p:spPr>
          <a:xfrm>
            <a:off x="992148" y="4206240"/>
            <a:ext cx="3282315" cy="12930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Install with </a:t>
            </a:r>
            <a:r>
              <a:rPr lang="en-US" sz="1550">
                <a:solidFill>
                  <a:srgbClr val="15213F"/>
                </a:solidFill>
                <a:highlight>
                  <a:srgbClr val="EEEFF1"/>
                </a:highlight>
                <a:latin typeface="Consolas"/>
                <a:ea typeface="Consolas"/>
                <a:cs typeface="Consolas"/>
                <a:sym typeface="Consolas"/>
              </a:rPr>
              <a:t>apt install auditd</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yum install audit</a:t>
            </a:r>
            <a:r>
              <a:rPr lang="en-US" sz="1550">
                <a:solidFill>
                  <a:srgbClr val="15213F"/>
                </a:solidFill>
                <a:latin typeface="Roboto"/>
                <a:ea typeface="Roboto"/>
                <a:cs typeface="Roboto"/>
                <a:sym typeface="Roboto"/>
              </a:rPr>
              <a:t>. Service starts automatically and logs to </a:t>
            </a:r>
            <a:r>
              <a:rPr lang="en-US" sz="1550">
                <a:solidFill>
                  <a:srgbClr val="15213F"/>
                </a:solidFill>
                <a:highlight>
                  <a:srgbClr val="EEEFF1"/>
                </a:highlight>
                <a:latin typeface="Consolas"/>
                <a:ea typeface="Consolas"/>
                <a:cs typeface="Consolas"/>
                <a:sym typeface="Consolas"/>
              </a:rPr>
              <a:t>/var/log/audit/audit.log</a:t>
            </a:r>
            <a:r>
              <a:rPr lang="en-US" sz="1550">
                <a:solidFill>
                  <a:srgbClr val="15213F"/>
                </a:solidFill>
                <a:latin typeface="Roboto"/>
                <a:ea typeface="Roboto"/>
                <a:cs typeface="Roboto"/>
                <a:sym typeface="Roboto"/>
              </a:rPr>
              <a:t>.</a:t>
            </a:r>
            <a:endParaRPr sz="1550">
              <a:solidFill>
                <a:schemeClr val="dk1"/>
              </a:solidFill>
              <a:latin typeface="Calibri"/>
              <a:ea typeface="Calibri"/>
              <a:cs typeface="Calibri"/>
              <a:sym typeface="Calibri"/>
            </a:endParaRPr>
          </a:p>
        </p:txBody>
      </p:sp>
      <p:sp>
        <p:nvSpPr>
          <p:cNvPr id="294" name="Google Shape;294;p14"/>
          <p:cNvSpPr/>
          <p:nvPr/>
        </p:nvSpPr>
        <p:spPr>
          <a:xfrm>
            <a:off x="4671179" y="3578662"/>
            <a:ext cx="3679031" cy="2118955"/>
          </a:xfrm>
          <a:prstGeom prst="roundRect">
            <a:avLst>
              <a:gd fmla="val 1405"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4869537" y="377702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Audit Rules</a:t>
            </a:r>
            <a:endParaRPr sz="1950">
              <a:solidFill>
                <a:schemeClr val="dk1"/>
              </a:solidFill>
              <a:latin typeface="Calibri"/>
              <a:ea typeface="Calibri"/>
              <a:cs typeface="Calibri"/>
              <a:sym typeface="Calibri"/>
            </a:endParaRPr>
          </a:p>
        </p:txBody>
      </p:sp>
      <p:sp>
        <p:nvSpPr>
          <p:cNvPr id="296" name="Google Shape;296;p14"/>
          <p:cNvSpPr/>
          <p:nvPr/>
        </p:nvSpPr>
        <p:spPr>
          <a:xfrm>
            <a:off x="4869537" y="4206240"/>
            <a:ext cx="3282315" cy="128539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Define what to monitor using </a:t>
            </a:r>
            <a:r>
              <a:rPr lang="en-US" sz="1550">
                <a:solidFill>
                  <a:srgbClr val="15213F"/>
                </a:solidFill>
                <a:highlight>
                  <a:srgbClr val="EEEFF1"/>
                </a:highlight>
                <a:latin typeface="Consolas"/>
                <a:ea typeface="Consolas"/>
                <a:cs typeface="Consolas"/>
                <a:sym typeface="Consolas"/>
              </a:rPr>
              <a:t>auditctl</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/etc/audit/rules.d/</a:t>
            </a:r>
            <a:r>
              <a:rPr lang="en-US" sz="1550">
                <a:solidFill>
                  <a:srgbClr val="15213F"/>
                </a:solidFill>
                <a:latin typeface="Roboto"/>
                <a:ea typeface="Roboto"/>
                <a:cs typeface="Roboto"/>
                <a:sym typeface="Roboto"/>
              </a:rPr>
              <a:t>. Rules persist across reboots when properly configured.</a:t>
            </a:r>
            <a:endParaRPr sz="1550">
              <a:solidFill>
                <a:schemeClr val="dk1"/>
              </a:solidFill>
              <a:latin typeface="Calibri"/>
              <a:ea typeface="Calibri"/>
              <a:cs typeface="Calibri"/>
              <a:sym typeface="Calibri"/>
            </a:endParaRPr>
          </a:p>
        </p:txBody>
      </p:sp>
      <p:sp>
        <p:nvSpPr>
          <p:cNvPr id="297" name="Google Shape;297;p14"/>
          <p:cNvSpPr/>
          <p:nvPr/>
        </p:nvSpPr>
        <p:spPr>
          <a:xfrm>
            <a:off x="793790" y="5895975"/>
            <a:ext cx="7556421" cy="1468636"/>
          </a:xfrm>
          <a:prstGeom prst="roundRect">
            <a:avLst>
              <a:gd fmla="val 2027"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992148" y="609433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Searching Logs</a:t>
            </a:r>
            <a:endParaRPr sz="1950">
              <a:solidFill>
                <a:schemeClr val="dk1"/>
              </a:solidFill>
              <a:latin typeface="Calibri"/>
              <a:ea typeface="Calibri"/>
              <a:cs typeface="Calibri"/>
              <a:sym typeface="Calibri"/>
            </a:endParaRPr>
          </a:p>
        </p:txBody>
      </p:sp>
      <p:sp>
        <p:nvSpPr>
          <p:cNvPr id="299" name="Google Shape;299;p14"/>
          <p:cNvSpPr/>
          <p:nvPr/>
        </p:nvSpPr>
        <p:spPr>
          <a:xfrm>
            <a:off x="992148" y="6523553"/>
            <a:ext cx="7159704" cy="64269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Use </a:t>
            </a:r>
            <a:r>
              <a:rPr lang="en-US" sz="1550">
                <a:solidFill>
                  <a:srgbClr val="15213F"/>
                </a:solidFill>
                <a:highlight>
                  <a:srgbClr val="EEEFF1"/>
                </a:highlight>
                <a:latin typeface="Consolas"/>
                <a:ea typeface="Consolas"/>
                <a:cs typeface="Consolas"/>
                <a:sym typeface="Consolas"/>
              </a:rPr>
              <a:t>ausearch</a:t>
            </a:r>
            <a:r>
              <a:rPr lang="en-US" sz="1550">
                <a:solidFill>
                  <a:srgbClr val="15213F"/>
                </a:solidFill>
                <a:latin typeface="Roboto"/>
                <a:ea typeface="Roboto"/>
                <a:cs typeface="Roboto"/>
                <a:sym typeface="Roboto"/>
              </a:rPr>
              <a:t> and </a:t>
            </a:r>
            <a:r>
              <a:rPr lang="en-US" sz="1550">
                <a:solidFill>
                  <a:srgbClr val="15213F"/>
                </a:solidFill>
                <a:highlight>
                  <a:srgbClr val="EEEFF1"/>
                </a:highlight>
                <a:latin typeface="Consolas"/>
                <a:ea typeface="Consolas"/>
                <a:cs typeface="Consolas"/>
                <a:sym typeface="Consolas"/>
              </a:rPr>
              <a:t>aureport</a:t>
            </a:r>
            <a:r>
              <a:rPr lang="en-US" sz="1550">
                <a:solidFill>
                  <a:srgbClr val="15213F"/>
                </a:solidFill>
                <a:latin typeface="Roboto"/>
                <a:ea typeface="Roboto"/>
                <a:cs typeface="Roboto"/>
                <a:sym typeface="Roboto"/>
              </a:rPr>
              <a:t> to query audit logs efficiently. Generate summary reports or find specific events quickly.</a:t>
            </a:r>
            <a:endParaRPr sz="155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p:nvPr/>
        </p:nvSpPr>
        <p:spPr>
          <a:xfrm>
            <a:off x="657582" y="454343"/>
            <a:ext cx="6042303" cy="5137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3200"/>
              <a:buFont typeface="Roboto Slab"/>
              <a:buNone/>
            </a:pPr>
            <a:r>
              <a:rPr lang="en-US" sz="3200">
                <a:solidFill>
                  <a:srgbClr val="3257B8"/>
                </a:solidFill>
                <a:latin typeface="Roboto Slab"/>
                <a:ea typeface="Roboto Slab"/>
                <a:cs typeface="Roboto Slab"/>
                <a:sym typeface="Roboto Slab"/>
              </a:rPr>
              <a:t>auditd Configuration Examples</a:t>
            </a:r>
            <a:endParaRPr sz="3200">
              <a:solidFill>
                <a:schemeClr val="dk1"/>
              </a:solidFill>
              <a:latin typeface="Calibri"/>
              <a:ea typeface="Calibri"/>
              <a:cs typeface="Calibri"/>
              <a:sym typeface="Calibri"/>
            </a:endParaRPr>
          </a:p>
        </p:txBody>
      </p:sp>
      <p:sp>
        <p:nvSpPr>
          <p:cNvPr id="306" name="Google Shape;306;p15"/>
          <p:cNvSpPr/>
          <p:nvPr/>
        </p:nvSpPr>
        <p:spPr>
          <a:xfrm>
            <a:off x="657582" y="1378982"/>
            <a:ext cx="2056448" cy="25681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600"/>
              <a:buFont typeface="Roboto Slab"/>
              <a:buNone/>
            </a:pPr>
            <a:r>
              <a:rPr lang="en-US" sz="1600">
                <a:solidFill>
                  <a:srgbClr val="3257B8"/>
                </a:solidFill>
                <a:latin typeface="Roboto Slab"/>
                <a:ea typeface="Roboto Slab"/>
                <a:cs typeface="Roboto Slab"/>
                <a:sym typeface="Roboto Slab"/>
              </a:rPr>
              <a:t>Common Audit Rules</a:t>
            </a:r>
            <a:endParaRPr sz="1600">
              <a:solidFill>
                <a:schemeClr val="dk1"/>
              </a:solidFill>
              <a:latin typeface="Calibri"/>
              <a:ea typeface="Calibri"/>
              <a:cs typeface="Calibri"/>
              <a:sym typeface="Calibri"/>
            </a:endParaRPr>
          </a:p>
        </p:txBody>
      </p:sp>
      <p:sp>
        <p:nvSpPr>
          <p:cNvPr id="307" name="Google Shape;307;p15"/>
          <p:cNvSpPr/>
          <p:nvPr/>
        </p:nvSpPr>
        <p:spPr>
          <a:xfrm>
            <a:off x="657582" y="1820704"/>
            <a:ext cx="6457117" cy="4717613"/>
          </a:xfrm>
          <a:prstGeom prst="roundRect">
            <a:avLst>
              <a:gd fmla="val 52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649367" y="1820704"/>
            <a:ext cx="6473547" cy="4717613"/>
          </a:xfrm>
          <a:prstGeom prst="roundRect">
            <a:avLst>
              <a:gd fmla="val 52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813673" y="1943933"/>
            <a:ext cx="6144935" cy="4471154"/>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15213F"/>
              </a:buClr>
              <a:buSzPts val="1250"/>
              <a:buFont typeface="Consolas"/>
              <a:buNone/>
            </a:pPr>
            <a:r>
              <a:rPr lang="en-US" sz="1250">
                <a:solidFill>
                  <a:srgbClr val="15213F"/>
                </a:solidFill>
                <a:highlight>
                  <a:srgbClr val="EEEFF1"/>
                </a:highlight>
                <a:latin typeface="Consolas"/>
                <a:ea typeface="Consolas"/>
                <a:cs typeface="Consolas"/>
                <a:sym typeface="Consolas"/>
              </a:rPr>
              <a:t># Monitor /etc/passwd changesauditctl -w /etc/passwd -p wa -k passwd_changes# Track sudo usageauditctl -a always,exit -F arch=b64 -S execve -F path=/usr/bin/sudo -k sudo_usage# Monitor file deletionsauditctl -a always,exit -F arch=b64 -S unlink -S unlinkat -S rename -S renameat -k delete# Watch network connectionsauditctl -a always,exit -F arch=b64 -S socket -S connect -k network_connections# List current rulesauditctl -l</a:t>
            </a:r>
            <a:endParaRPr sz="1250">
              <a:solidFill>
                <a:schemeClr val="dk1"/>
              </a:solidFill>
              <a:latin typeface="Calibri"/>
              <a:ea typeface="Calibri"/>
              <a:cs typeface="Calibri"/>
              <a:sym typeface="Calibri"/>
            </a:endParaRPr>
          </a:p>
        </p:txBody>
      </p:sp>
      <p:sp>
        <p:nvSpPr>
          <p:cNvPr id="310" name="Google Shape;310;p15"/>
          <p:cNvSpPr/>
          <p:nvPr/>
        </p:nvSpPr>
        <p:spPr>
          <a:xfrm>
            <a:off x="7523321" y="1378982"/>
            <a:ext cx="2073593" cy="25681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600"/>
              <a:buFont typeface="Roboto Slab"/>
              <a:buNone/>
            </a:pPr>
            <a:r>
              <a:rPr lang="en-US" sz="1600">
                <a:solidFill>
                  <a:srgbClr val="3257B8"/>
                </a:solidFill>
                <a:latin typeface="Roboto Slab"/>
                <a:ea typeface="Roboto Slab"/>
                <a:cs typeface="Roboto Slab"/>
                <a:sym typeface="Roboto Slab"/>
              </a:rPr>
              <a:t>Searching Audit Logs</a:t>
            </a:r>
            <a:endParaRPr sz="1600">
              <a:solidFill>
                <a:schemeClr val="dk1"/>
              </a:solidFill>
              <a:latin typeface="Calibri"/>
              <a:ea typeface="Calibri"/>
              <a:cs typeface="Calibri"/>
              <a:sym typeface="Calibri"/>
            </a:endParaRPr>
          </a:p>
        </p:txBody>
      </p:sp>
      <p:sp>
        <p:nvSpPr>
          <p:cNvPr id="311" name="Google Shape;311;p15"/>
          <p:cNvSpPr/>
          <p:nvPr/>
        </p:nvSpPr>
        <p:spPr>
          <a:xfrm>
            <a:off x="7523321" y="1820704"/>
            <a:ext cx="6457117" cy="4717613"/>
          </a:xfrm>
          <a:prstGeom prst="roundRect">
            <a:avLst>
              <a:gd fmla="val 427"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7515106" y="1820704"/>
            <a:ext cx="6473547" cy="4375701"/>
          </a:xfrm>
          <a:prstGeom prst="roundRect">
            <a:avLst>
              <a:gd fmla="val 427"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7679412" y="1943933"/>
            <a:ext cx="6144935" cy="552319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15213F"/>
              </a:buClr>
              <a:buSzPts val="1250"/>
              <a:buFont typeface="Consolas"/>
              <a:buNone/>
            </a:pPr>
            <a:r>
              <a:rPr lang="en-US" sz="1250">
                <a:solidFill>
                  <a:srgbClr val="15213F"/>
                </a:solidFill>
                <a:highlight>
                  <a:srgbClr val="EEEFF1"/>
                </a:highlight>
                <a:latin typeface="Consolas"/>
                <a:ea typeface="Consolas"/>
                <a:cs typeface="Consolas"/>
                <a:sym typeface="Consolas"/>
              </a:rPr>
              <a:t># Search by keyausearch -k passwd_changes# Search by userausearch -ua username# Search by timeausearch -ts today# Generate summary reportaureport --summary# Authentication reportaureport -au# File access reportaureport -f# Failed eventsausearch -m SYSCALL --success no</a:t>
            </a:r>
            <a:endParaRPr sz="125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preencoded.png" id="319" name="Google Shape;319;p16"/>
          <p:cNvPicPr preferRelativeResize="0"/>
          <p:nvPr/>
        </p:nvPicPr>
        <p:blipFill rotWithShape="1">
          <a:blip r:embed="rId3">
            <a:alphaModFix/>
          </a:blip>
          <a:srcRect b="0" l="0" r="0" t="0"/>
          <a:stretch/>
        </p:blipFill>
        <p:spPr>
          <a:xfrm>
            <a:off x="0" y="0"/>
            <a:ext cx="14630400" cy="1991201"/>
          </a:xfrm>
          <a:prstGeom prst="rect">
            <a:avLst/>
          </a:prstGeom>
          <a:noFill/>
          <a:ln>
            <a:noFill/>
          </a:ln>
        </p:spPr>
      </p:pic>
      <p:sp>
        <p:nvSpPr>
          <p:cNvPr id="320" name="Google Shape;320;p16"/>
          <p:cNvSpPr/>
          <p:nvPr/>
        </p:nvSpPr>
        <p:spPr>
          <a:xfrm>
            <a:off x="637103" y="2429232"/>
            <a:ext cx="5020270" cy="4978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3257B8"/>
              </a:buClr>
              <a:buSzPts val="3100"/>
              <a:buFont typeface="Roboto Slab"/>
              <a:buNone/>
            </a:pPr>
            <a:r>
              <a:rPr lang="en-US" sz="3100">
                <a:solidFill>
                  <a:srgbClr val="3257B8"/>
                </a:solidFill>
                <a:latin typeface="Roboto Slab"/>
                <a:ea typeface="Roboto Slab"/>
                <a:cs typeface="Roboto Slab"/>
                <a:sym typeface="Roboto Slab"/>
              </a:rPr>
              <a:t>Log Aggregation and SIEM</a:t>
            </a:r>
            <a:endParaRPr sz="3100">
              <a:solidFill>
                <a:schemeClr val="dk1"/>
              </a:solidFill>
              <a:latin typeface="Calibri"/>
              <a:ea typeface="Calibri"/>
              <a:cs typeface="Calibri"/>
              <a:sym typeface="Calibri"/>
            </a:endParaRPr>
          </a:p>
        </p:txBody>
      </p:sp>
      <p:sp>
        <p:nvSpPr>
          <p:cNvPr id="321" name="Google Shape;321;p16"/>
          <p:cNvSpPr/>
          <p:nvPr/>
        </p:nvSpPr>
        <p:spPr>
          <a:xfrm>
            <a:off x="637103" y="3165872"/>
            <a:ext cx="13356193" cy="5095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Enterprise environments require centralized log management. Security Information and Event Management (SIEM) systems collect logs from multiple sources, correlate events, and provide real-time alerting for security incidents.</a:t>
            </a:r>
            <a:endParaRPr sz="1250">
              <a:solidFill>
                <a:schemeClr val="dk1"/>
              </a:solidFill>
              <a:latin typeface="Calibri"/>
              <a:ea typeface="Calibri"/>
              <a:cs typeface="Calibri"/>
              <a:sym typeface="Calibri"/>
            </a:endParaRPr>
          </a:p>
        </p:txBody>
      </p:sp>
      <p:pic>
        <p:nvPicPr>
          <p:cNvPr descr="preencoded.png" id="322" name="Google Shape;322;p16"/>
          <p:cNvPicPr preferRelativeResize="0"/>
          <p:nvPr/>
        </p:nvPicPr>
        <p:blipFill rotWithShape="1">
          <a:blip r:embed="rId4">
            <a:alphaModFix/>
          </a:blip>
          <a:srcRect b="0" l="0" r="0" t="0"/>
          <a:stretch/>
        </p:blipFill>
        <p:spPr>
          <a:xfrm>
            <a:off x="637103" y="4093488"/>
            <a:ext cx="6598444" cy="1143000"/>
          </a:xfrm>
          <a:prstGeom prst="rect">
            <a:avLst/>
          </a:prstGeom>
          <a:noFill/>
          <a:ln>
            <a:noFill/>
          </a:ln>
        </p:spPr>
      </p:pic>
      <p:sp>
        <p:nvSpPr>
          <p:cNvPr id="323" name="Google Shape;323;p16"/>
          <p:cNvSpPr/>
          <p:nvPr/>
        </p:nvSpPr>
        <p:spPr>
          <a:xfrm>
            <a:off x="796290" y="4730472"/>
            <a:ext cx="1991201" cy="248841"/>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lang="en-US" sz="1550">
                <a:solidFill>
                  <a:srgbClr val="15213F"/>
                </a:solidFill>
                <a:latin typeface="Roboto Slab"/>
                <a:ea typeface="Roboto Slab"/>
                <a:cs typeface="Roboto Slab"/>
                <a:sym typeface="Roboto Slab"/>
              </a:rPr>
              <a:t>Collection</a:t>
            </a:r>
            <a:endParaRPr sz="1550">
              <a:solidFill>
                <a:schemeClr val="dk1"/>
              </a:solidFill>
              <a:latin typeface="Calibri"/>
              <a:ea typeface="Calibri"/>
              <a:cs typeface="Calibri"/>
              <a:sym typeface="Calibri"/>
            </a:endParaRPr>
          </a:p>
        </p:txBody>
      </p:sp>
      <p:sp>
        <p:nvSpPr>
          <p:cNvPr id="324" name="Google Shape;324;p16"/>
          <p:cNvSpPr/>
          <p:nvPr/>
        </p:nvSpPr>
        <p:spPr>
          <a:xfrm>
            <a:off x="796290" y="5074801"/>
            <a:ext cx="6280071" cy="5095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Agents gather logs from servers, network devices, applications, and forward them to central repository using syslog or specialized protocols.</a:t>
            </a:r>
            <a:endParaRPr sz="1250">
              <a:solidFill>
                <a:schemeClr val="dk1"/>
              </a:solidFill>
              <a:latin typeface="Calibri"/>
              <a:ea typeface="Calibri"/>
              <a:cs typeface="Calibri"/>
              <a:sym typeface="Calibri"/>
            </a:endParaRPr>
          </a:p>
        </p:txBody>
      </p:sp>
      <p:pic>
        <p:nvPicPr>
          <p:cNvPr descr="preencoded.png" id="325" name="Google Shape;325;p16"/>
          <p:cNvPicPr preferRelativeResize="0"/>
          <p:nvPr/>
        </p:nvPicPr>
        <p:blipFill rotWithShape="1">
          <a:blip r:embed="rId4">
            <a:alphaModFix/>
          </a:blip>
          <a:srcRect b="0" l="0" r="0" t="0"/>
          <a:stretch/>
        </p:blipFill>
        <p:spPr>
          <a:xfrm>
            <a:off x="7394734" y="3854648"/>
            <a:ext cx="6598563" cy="1143000"/>
          </a:xfrm>
          <a:prstGeom prst="rect">
            <a:avLst/>
          </a:prstGeom>
          <a:noFill/>
          <a:ln>
            <a:noFill/>
          </a:ln>
        </p:spPr>
      </p:pic>
      <p:sp>
        <p:nvSpPr>
          <p:cNvPr id="326" name="Google Shape;326;p16"/>
          <p:cNvSpPr/>
          <p:nvPr/>
        </p:nvSpPr>
        <p:spPr>
          <a:xfrm>
            <a:off x="7553920" y="4491633"/>
            <a:ext cx="1991201" cy="248841"/>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lang="en-US" sz="1550">
                <a:solidFill>
                  <a:srgbClr val="15213F"/>
                </a:solidFill>
                <a:latin typeface="Roboto Slab"/>
                <a:ea typeface="Roboto Slab"/>
                <a:cs typeface="Roboto Slab"/>
                <a:sym typeface="Roboto Slab"/>
              </a:rPr>
              <a:t>Normalization</a:t>
            </a:r>
            <a:endParaRPr sz="1550">
              <a:solidFill>
                <a:schemeClr val="dk1"/>
              </a:solidFill>
              <a:latin typeface="Calibri"/>
              <a:ea typeface="Calibri"/>
              <a:cs typeface="Calibri"/>
              <a:sym typeface="Calibri"/>
            </a:endParaRPr>
          </a:p>
        </p:txBody>
      </p:sp>
      <p:sp>
        <p:nvSpPr>
          <p:cNvPr id="327" name="Google Shape;327;p16"/>
          <p:cNvSpPr/>
          <p:nvPr/>
        </p:nvSpPr>
        <p:spPr>
          <a:xfrm>
            <a:off x="7553920" y="4835962"/>
            <a:ext cx="6280190" cy="5095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Logs from different sources are parsed and converted to standard format, enabling correlation across diverse systems.</a:t>
            </a:r>
            <a:endParaRPr sz="1250">
              <a:solidFill>
                <a:schemeClr val="dk1"/>
              </a:solidFill>
              <a:latin typeface="Calibri"/>
              <a:ea typeface="Calibri"/>
              <a:cs typeface="Calibri"/>
              <a:sym typeface="Calibri"/>
            </a:endParaRPr>
          </a:p>
        </p:txBody>
      </p:sp>
      <p:pic>
        <p:nvPicPr>
          <p:cNvPr descr="preencoded.png" id="328" name="Google Shape;328;p16"/>
          <p:cNvPicPr preferRelativeResize="0"/>
          <p:nvPr/>
        </p:nvPicPr>
        <p:blipFill rotWithShape="1">
          <a:blip r:embed="rId4">
            <a:alphaModFix/>
          </a:blip>
          <a:srcRect b="0" l="0" r="0" t="0"/>
          <a:stretch/>
        </p:blipFill>
        <p:spPr>
          <a:xfrm>
            <a:off x="637103" y="6141601"/>
            <a:ext cx="6598444" cy="1143000"/>
          </a:xfrm>
          <a:prstGeom prst="rect">
            <a:avLst/>
          </a:prstGeom>
          <a:noFill/>
          <a:ln>
            <a:noFill/>
          </a:ln>
        </p:spPr>
      </p:pic>
      <p:sp>
        <p:nvSpPr>
          <p:cNvPr id="329" name="Google Shape;329;p16"/>
          <p:cNvSpPr/>
          <p:nvPr/>
        </p:nvSpPr>
        <p:spPr>
          <a:xfrm>
            <a:off x="796290" y="6778585"/>
            <a:ext cx="2101691" cy="248841"/>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lang="en-US" sz="1550">
                <a:solidFill>
                  <a:srgbClr val="15213F"/>
                </a:solidFill>
                <a:latin typeface="Roboto Slab"/>
                <a:ea typeface="Roboto Slab"/>
                <a:cs typeface="Roboto Slab"/>
                <a:sym typeface="Roboto Slab"/>
              </a:rPr>
              <a:t>Analysis &amp; Correlation</a:t>
            </a:r>
            <a:endParaRPr sz="1550">
              <a:solidFill>
                <a:schemeClr val="dk1"/>
              </a:solidFill>
              <a:latin typeface="Calibri"/>
              <a:ea typeface="Calibri"/>
              <a:cs typeface="Calibri"/>
              <a:sym typeface="Calibri"/>
            </a:endParaRPr>
          </a:p>
        </p:txBody>
      </p:sp>
      <p:sp>
        <p:nvSpPr>
          <p:cNvPr id="330" name="Google Shape;330;p16"/>
          <p:cNvSpPr/>
          <p:nvPr/>
        </p:nvSpPr>
        <p:spPr>
          <a:xfrm>
            <a:off x="796290" y="7122914"/>
            <a:ext cx="6280071" cy="5095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SIEM applies rules and machine learning to identify patterns indicating security incidents across multiple systems.</a:t>
            </a:r>
            <a:endParaRPr sz="1250">
              <a:solidFill>
                <a:schemeClr val="dk1"/>
              </a:solidFill>
              <a:latin typeface="Calibri"/>
              <a:ea typeface="Calibri"/>
              <a:cs typeface="Calibri"/>
              <a:sym typeface="Calibri"/>
            </a:endParaRPr>
          </a:p>
        </p:txBody>
      </p:sp>
      <p:pic>
        <p:nvPicPr>
          <p:cNvPr descr="preencoded.png" id="331" name="Google Shape;331;p16"/>
          <p:cNvPicPr preferRelativeResize="0"/>
          <p:nvPr/>
        </p:nvPicPr>
        <p:blipFill rotWithShape="1">
          <a:blip r:embed="rId4">
            <a:alphaModFix/>
          </a:blip>
          <a:srcRect b="0" l="0" r="0" t="0"/>
          <a:stretch/>
        </p:blipFill>
        <p:spPr>
          <a:xfrm>
            <a:off x="7394734" y="5902762"/>
            <a:ext cx="6598563" cy="1143000"/>
          </a:xfrm>
          <a:prstGeom prst="rect">
            <a:avLst/>
          </a:prstGeom>
          <a:noFill/>
          <a:ln>
            <a:noFill/>
          </a:ln>
        </p:spPr>
      </p:pic>
      <p:sp>
        <p:nvSpPr>
          <p:cNvPr id="332" name="Google Shape;332;p16"/>
          <p:cNvSpPr/>
          <p:nvPr/>
        </p:nvSpPr>
        <p:spPr>
          <a:xfrm>
            <a:off x="7553920" y="6539746"/>
            <a:ext cx="1991201" cy="248841"/>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lang="en-US" sz="1550">
                <a:solidFill>
                  <a:srgbClr val="15213F"/>
                </a:solidFill>
                <a:latin typeface="Roboto Slab"/>
                <a:ea typeface="Roboto Slab"/>
                <a:cs typeface="Roboto Slab"/>
                <a:sym typeface="Roboto Slab"/>
              </a:rPr>
              <a:t>Alerting &amp; Response</a:t>
            </a:r>
            <a:endParaRPr sz="1550">
              <a:solidFill>
                <a:schemeClr val="dk1"/>
              </a:solidFill>
              <a:latin typeface="Calibri"/>
              <a:ea typeface="Calibri"/>
              <a:cs typeface="Calibri"/>
              <a:sym typeface="Calibri"/>
            </a:endParaRPr>
          </a:p>
        </p:txBody>
      </p:sp>
      <p:sp>
        <p:nvSpPr>
          <p:cNvPr id="333" name="Google Shape;333;p16"/>
          <p:cNvSpPr/>
          <p:nvPr/>
        </p:nvSpPr>
        <p:spPr>
          <a:xfrm>
            <a:off x="7553920" y="6884075"/>
            <a:ext cx="6280190" cy="5095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Security teams receive alerts for suspicious activity and can investigate using centralized search and visualization tools.</a:t>
            </a:r>
            <a:endParaRPr sz="12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7"/>
          <p:cNvSpPr/>
          <p:nvPr/>
        </p:nvSpPr>
        <p:spPr>
          <a:xfrm>
            <a:off x="793790" y="650796"/>
            <a:ext cx="735830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Security Enhancement Utilities</a:t>
            </a:r>
            <a:endParaRPr sz="3900">
              <a:solidFill>
                <a:schemeClr val="dk1"/>
              </a:solidFill>
              <a:latin typeface="Calibri"/>
              <a:ea typeface="Calibri"/>
              <a:cs typeface="Calibri"/>
              <a:sym typeface="Calibri"/>
            </a:endParaRPr>
          </a:p>
        </p:txBody>
      </p:sp>
      <p:sp>
        <p:nvSpPr>
          <p:cNvPr id="340" name="Google Shape;340;p17"/>
          <p:cNvSpPr/>
          <p:nvPr/>
        </p:nvSpPr>
        <p:spPr>
          <a:xfrm>
            <a:off x="793790" y="1667708"/>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Beyond basic hardening, specialized security utilities provide additional layers of protection. These tools implement specific security controls, from file integrity monitoring to automated threat response.</a:t>
            </a:r>
            <a:endParaRPr sz="1550">
              <a:solidFill>
                <a:schemeClr val="dk1"/>
              </a:solidFill>
              <a:latin typeface="Calibri"/>
              <a:ea typeface="Calibri"/>
              <a:cs typeface="Calibri"/>
              <a:sym typeface="Calibri"/>
            </a:endParaRPr>
          </a:p>
        </p:txBody>
      </p:sp>
      <p:sp>
        <p:nvSpPr>
          <p:cNvPr id="341" name="Google Shape;341;p17"/>
          <p:cNvSpPr/>
          <p:nvPr/>
        </p:nvSpPr>
        <p:spPr>
          <a:xfrm>
            <a:off x="793790" y="2526030"/>
            <a:ext cx="6422231" cy="2434828"/>
          </a:xfrm>
          <a:prstGeom prst="roundRect">
            <a:avLst>
              <a:gd fmla="val 1223"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816650" y="2548890"/>
            <a:ext cx="6376511" cy="595313"/>
          </a:xfrm>
          <a:prstGeom prst="roundRect">
            <a:avLst>
              <a:gd fmla="val 393"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3" name="Google Shape;343;p17"/>
          <p:cNvPicPr preferRelativeResize="0"/>
          <p:nvPr/>
        </p:nvPicPr>
        <p:blipFill rotWithShape="1">
          <a:blip r:embed="rId3">
            <a:alphaModFix/>
          </a:blip>
          <a:srcRect b="0" l="0" r="0" t="0"/>
          <a:stretch/>
        </p:blipFill>
        <p:spPr>
          <a:xfrm>
            <a:off x="3856077" y="2697599"/>
            <a:ext cx="297656" cy="297656"/>
          </a:xfrm>
          <a:prstGeom prst="rect">
            <a:avLst/>
          </a:prstGeom>
          <a:noFill/>
          <a:ln>
            <a:noFill/>
          </a:ln>
        </p:spPr>
      </p:pic>
      <p:sp>
        <p:nvSpPr>
          <p:cNvPr id="344" name="Google Shape;344;p17"/>
          <p:cNvSpPr/>
          <p:nvPr/>
        </p:nvSpPr>
        <p:spPr>
          <a:xfrm>
            <a:off x="1015008" y="3342561"/>
            <a:ext cx="5910620"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AIDE (Advanced Intrusion Detection Environment)</a:t>
            </a:r>
            <a:endParaRPr sz="1950">
              <a:solidFill>
                <a:schemeClr val="dk1"/>
              </a:solidFill>
              <a:latin typeface="Calibri"/>
              <a:ea typeface="Calibri"/>
              <a:cs typeface="Calibri"/>
              <a:sym typeface="Calibri"/>
            </a:endParaRPr>
          </a:p>
        </p:txBody>
      </p:sp>
      <p:sp>
        <p:nvSpPr>
          <p:cNvPr id="345" name="Google Shape;345;p17"/>
          <p:cNvSpPr/>
          <p:nvPr/>
        </p:nvSpPr>
        <p:spPr>
          <a:xfrm>
            <a:off x="1015008" y="3771781"/>
            <a:ext cx="5979795" cy="9678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File integrity checker that creates cryptographic database of files. Detects unauthorized changes to system files. Run </a:t>
            </a:r>
            <a:r>
              <a:rPr lang="en-US" sz="1550">
                <a:solidFill>
                  <a:srgbClr val="15213F"/>
                </a:solidFill>
                <a:highlight>
                  <a:srgbClr val="EEEFF1"/>
                </a:highlight>
                <a:latin typeface="Consolas"/>
                <a:ea typeface="Consolas"/>
                <a:cs typeface="Consolas"/>
                <a:sym typeface="Consolas"/>
              </a:rPr>
              <a:t>aide --init</a:t>
            </a:r>
            <a:r>
              <a:rPr lang="en-US" sz="1550">
                <a:solidFill>
                  <a:srgbClr val="15213F"/>
                </a:solidFill>
                <a:latin typeface="Roboto"/>
                <a:ea typeface="Roboto"/>
                <a:cs typeface="Roboto"/>
                <a:sym typeface="Roboto"/>
              </a:rPr>
              <a:t> to baseline, then </a:t>
            </a:r>
            <a:r>
              <a:rPr lang="en-US" sz="1550">
                <a:solidFill>
                  <a:srgbClr val="15213F"/>
                </a:solidFill>
                <a:highlight>
                  <a:srgbClr val="EEEFF1"/>
                </a:highlight>
                <a:latin typeface="Consolas"/>
                <a:ea typeface="Consolas"/>
                <a:cs typeface="Consolas"/>
                <a:sym typeface="Consolas"/>
              </a:rPr>
              <a:t>aide --check</a:t>
            </a:r>
            <a:r>
              <a:rPr lang="en-US" sz="1550">
                <a:solidFill>
                  <a:srgbClr val="15213F"/>
                </a:solidFill>
                <a:latin typeface="Roboto"/>
                <a:ea typeface="Roboto"/>
                <a:cs typeface="Roboto"/>
                <a:sym typeface="Roboto"/>
              </a:rPr>
              <a:t> to detect modifications.</a:t>
            </a:r>
            <a:endParaRPr sz="1550">
              <a:solidFill>
                <a:schemeClr val="dk1"/>
              </a:solidFill>
              <a:latin typeface="Calibri"/>
              <a:ea typeface="Calibri"/>
              <a:cs typeface="Calibri"/>
              <a:sym typeface="Calibri"/>
            </a:endParaRPr>
          </a:p>
        </p:txBody>
      </p:sp>
      <p:sp>
        <p:nvSpPr>
          <p:cNvPr id="346" name="Google Shape;346;p17"/>
          <p:cNvSpPr/>
          <p:nvPr/>
        </p:nvSpPr>
        <p:spPr>
          <a:xfrm>
            <a:off x="7414379" y="2526030"/>
            <a:ext cx="6422231" cy="2434828"/>
          </a:xfrm>
          <a:prstGeom prst="roundRect">
            <a:avLst>
              <a:gd fmla="val 1223"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7437239" y="2548890"/>
            <a:ext cx="6376511" cy="595313"/>
          </a:xfrm>
          <a:prstGeom prst="roundRect">
            <a:avLst>
              <a:gd fmla="val 393"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8" name="Google Shape;348;p17"/>
          <p:cNvPicPr preferRelativeResize="0"/>
          <p:nvPr/>
        </p:nvPicPr>
        <p:blipFill rotWithShape="1">
          <a:blip r:embed="rId4">
            <a:alphaModFix/>
          </a:blip>
          <a:srcRect b="0" l="0" r="0" t="0"/>
          <a:stretch/>
        </p:blipFill>
        <p:spPr>
          <a:xfrm>
            <a:off x="10476667" y="2697599"/>
            <a:ext cx="297656" cy="297656"/>
          </a:xfrm>
          <a:prstGeom prst="rect">
            <a:avLst/>
          </a:prstGeom>
          <a:noFill/>
          <a:ln>
            <a:noFill/>
          </a:ln>
        </p:spPr>
      </p:pic>
      <p:sp>
        <p:nvSpPr>
          <p:cNvPr id="349" name="Google Shape;349;p17"/>
          <p:cNvSpPr/>
          <p:nvPr/>
        </p:nvSpPr>
        <p:spPr>
          <a:xfrm>
            <a:off x="7635597" y="3342561"/>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Fail2Ban</a:t>
            </a:r>
            <a:endParaRPr sz="1950">
              <a:solidFill>
                <a:schemeClr val="dk1"/>
              </a:solidFill>
              <a:latin typeface="Calibri"/>
              <a:ea typeface="Calibri"/>
              <a:cs typeface="Calibri"/>
              <a:sym typeface="Calibri"/>
            </a:endParaRPr>
          </a:p>
        </p:txBody>
      </p:sp>
      <p:sp>
        <p:nvSpPr>
          <p:cNvPr id="350" name="Google Shape;350;p17"/>
          <p:cNvSpPr/>
          <p:nvPr/>
        </p:nvSpPr>
        <p:spPr>
          <a:xfrm>
            <a:off x="7635597" y="3771781"/>
            <a:ext cx="5979795"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Automated ban system that monitors logs and blocks IPs after repeated failed authentication attempts. Protects against brute-force attacks on SSH, web services, and email.</a:t>
            </a:r>
            <a:endParaRPr sz="1550">
              <a:solidFill>
                <a:schemeClr val="dk1"/>
              </a:solidFill>
              <a:latin typeface="Calibri"/>
              <a:ea typeface="Calibri"/>
              <a:cs typeface="Calibri"/>
              <a:sym typeface="Calibri"/>
            </a:endParaRPr>
          </a:p>
        </p:txBody>
      </p:sp>
      <p:sp>
        <p:nvSpPr>
          <p:cNvPr id="351" name="Google Shape;351;p17"/>
          <p:cNvSpPr/>
          <p:nvPr/>
        </p:nvSpPr>
        <p:spPr>
          <a:xfrm>
            <a:off x="793790" y="5159216"/>
            <a:ext cx="6422231" cy="2419588"/>
          </a:xfrm>
          <a:prstGeom prst="roundRect">
            <a:avLst>
              <a:gd fmla="val 1230"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5182076"/>
            <a:ext cx="6376511" cy="595313"/>
          </a:xfrm>
          <a:prstGeom prst="roundRect">
            <a:avLst>
              <a:gd fmla="val 393"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3" name="Google Shape;353;p17"/>
          <p:cNvPicPr preferRelativeResize="0"/>
          <p:nvPr/>
        </p:nvPicPr>
        <p:blipFill rotWithShape="1">
          <a:blip r:embed="rId5">
            <a:alphaModFix/>
          </a:blip>
          <a:srcRect b="0" l="0" r="0" t="0"/>
          <a:stretch/>
        </p:blipFill>
        <p:spPr>
          <a:xfrm>
            <a:off x="3856077" y="5330785"/>
            <a:ext cx="297656" cy="297656"/>
          </a:xfrm>
          <a:prstGeom prst="rect">
            <a:avLst/>
          </a:prstGeom>
          <a:noFill/>
          <a:ln>
            <a:noFill/>
          </a:ln>
        </p:spPr>
      </p:pic>
      <p:sp>
        <p:nvSpPr>
          <p:cNvPr id="354" name="Google Shape;354;p17"/>
          <p:cNvSpPr/>
          <p:nvPr/>
        </p:nvSpPr>
        <p:spPr>
          <a:xfrm>
            <a:off x="1015008" y="597574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Lynis</a:t>
            </a:r>
            <a:endParaRPr sz="1950">
              <a:solidFill>
                <a:schemeClr val="dk1"/>
              </a:solidFill>
              <a:latin typeface="Calibri"/>
              <a:ea typeface="Calibri"/>
              <a:cs typeface="Calibri"/>
              <a:sym typeface="Calibri"/>
            </a:endParaRPr>
          </a:p>
        </p:txBody>
      </p:sp>
      <p:sp>
        <p:nvSpPr>
          <p:cNvPr id="355" name="Google Shape;355;p17"/>
          <p:cNvSpPr/>
          <p:nvPr/>
        </p:nvSpPr>
        <p:spPr>
          <a:xfrm>
            <a:off x="1015008" y="6404967"/>
            <a:ext cx="5979795"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Security auditing tool that scans system configuration and suggests hardening improvements. Provides detailed report with actionable recommendations.</a:t>
            </a:r>
            <a:endParaRPr sz="1550">
              <a:solidFill>
                <a:schemeClr val="dk1"/>
              </a:solidFill>
              <a:latin typeface="Calibri"/>
              <a:ea typeface="Calibri"/>
              <a:cs typeface="Calibri"/>
              <a:sym typeface="Calibri"/>
            </a:endParaRPr>
          </a:p>
        </p:txBody>
      </p:sp>
      <p:sp>
        <p:nvSpPr>
          <p:cNvPr id="356" name="Google Shape;356;p17"/>
          <p:cNvSpPr/>
          <p:nvPr/>
        </p:nvSpPr>
        <p:spPr>
          <a:xfrm>
            <a:off x="7414379" y="5159216"/>
            <a:ext cx="6422231" cy="2419588"/>
          </a:xfrm>
          <a:prstGeom prst="roundRect">
            <a:avLst>
              <a:gd fmla="val 1230"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7437239" y="5182076"/>
            <a:ext cx="6376511" cy="595313"/>
          </a:xfrm>
          <a:prstGeom prst="roundRect">
            <a:avLst>
              <a:gd fmla="val 393"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8" name="Google Shape;358;p17"/>
          <p:cNvPicPr preferRelativeResize="0"/>
          <p:nvPr/>
        </p:nvPicPr>
        <p:blipFill rotWithShape="1">
          <a:blip r:embed="rId6">
            <a:alphaModFix/>
          </a:blip>
          <a:srcRect b="0" l="0" r="0" t="0"/>
          <a:stretch/>
        </p:blipFill>
        <p:spPr>
          <a:xfrm>
            <a:off x="10476667" y="5330785"/>
            <a:ext cx="297656" cy="297656"/>
          </a:xfrm>
          <a:prstGeom prst="rect">
            <a:avLst/>
          </a:prstGeom>
          <a:noFill/>
          <a:ln>
            <a:noFill/>
          </a:ln>
        </p:spPr>
      </p:pic>
      <p:sp>
        <p:nvSpPr>
          <p:cNvPr id="359" name="Google Shape;359;p17"/>
          <p:cNvSpPr/>
          <p:nvPr/>
        </p:nvSpPr>
        <p:spPr>
          <a:xfrm>
            <a:off x="7635597" y="597574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Snort/Suricata</a:t>
            </a:r>
            <a:endParaRPr sz="1950">
              <a:solidFill>
                <a:schemeClr val="dk1"/>
              </a:solidFill>
              <a:latin typeface="Calibri"/>
              <a:ea typeface="Calibri"/>
              <a:cs typeface="Calibri"/>
              <a:sym typeface="Calibri"/>
            </a:endParaRPr>
          </a:p>
        </p:txBody>
      </p:sp>
      <p:sp>
        <p:nvSpPr>
          <p:cNvPr id="360" name="Google Shape;360;p17"/>
          <p:cNvSpPr/>
          <p:nvPr/>
        </p:nvSpPr>
        <p:spPr>
          <a:xfrm>
            <a:off x="7635597" y="6404967"/>
            <a:ext cx="5979795"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Network intrusion detection systems that analyze traffic for malicious patterns. Can operate in detection or prevention mode to block threats.</a:t>
            </a:r>
            <a:endParaRPr sz="155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8"/>
          <p:cNvSpPr/>
          <p:nvPr/>
        </p:nvSpPr>
        <p:spPr>
          <a:xfrm>
            <a:off x="594836" y="408980"/>
            <a:ext cx="6890504" cy="464701"/>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3257B8"/>
              </a:buClr>
              <a:buSzPts val="2900"/>
              <a:buFont typeface="Roboto Slab"/>
              <a:buNone/>
            </a:pPr>
            <a:r>
              <a:rPr lang="en-US" sz="2900">
                <a:solidFill>
                  <a:srgbClr val="3257B8"/>
                </a:solidFill>
                <a:latin typeface="Roboto Slab"/>
                <a:ea typeface="Roboto Slab"/>
                <a:cs typeface="Roboto Slab"/>
                <a:sym typeface="Roboto Slab"/>
              </a:rPr>
              <a:t>Practical Security Tool Implementation</a:t>
            </a:r>
            <a:endParaRPr sz="2900">
              <a:solidFill>
                <a:schemeClr val="dk1"/>
              </a:solidFill>
              <a:latin typeface="Calibri"/>
              <a:ea typeface="Calibri"/>
              <a:cs typeface="Calibri"/>
              <a:sym typeface="Calibri"/>
            </a:endParaRPr>
          </a:p>
        </p:txBody>
      </p:sp>
      <p:sp>
        <p:nvSpPr>
          <p:cNvPr id="367" name="Google Shape;367;p18"/>
          <p:cNvSpPr/>
          <p:nvPr/>
        </p:nvSpPr>
        <p:spPr>
          <a:xfrm>
            <a:off x="594836" y="1245394"/>
            <a:ext cx="1859042" cy="232291"/>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257B8"/>
              </a:buClr>
              <a:buSzPts val="1450"/>
              <a:buFont typeface="Roboto Slab"/>
              <a:buNone/>
            </a:pPr>
            <a:r>
              <a:rPr lang="en-US" sz="2150">
                <a:solidFill>
                  <a:srgbClr val="3257B8"/>
                </a:solidFill>
                <a:latin typeface="Roboto Slab"/>
                <a:ea typeface="Roboto Slab"/>
                <a:cs typeface="Roboto Slab"/>
                <a:sym typeface="Roboto Slab"/>
              </a:rPr>
              <a:t>AIDE Setup</a:t>
            </a:r>
            <a:endParaRPr sz="2150">
              <a:solidFill>
                <a:schemeClr val="dk1"/>
              </a:solidFill>
              <a:latin typeface="Calibri"/>
              <a:ea typeface="Calibri"/>
              <a:cs typeface="Calibri"/>
              <a:sym typeface="Calibri"/>
            </a:endParaRPr>
          </a:p>
        </p:txBody>
      </p:sp>
      <p:sp>
        <p:nvSpPr>
          <p:cNvPr id="368" name="Google Shape;368;p18"/>
          <p:cNvSpPr/>
          <p:nvPr/>
        </p:nvSpPr>
        <p:spPr>
          <a:xfrm>
            <a:off x="594836" y="1644968"/>
            <a:ext cx="6538912" cy="3791188"/>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587454" y="1644968"/>
            <a:ext cx="6553676" cy="3791188"/>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36163" y="1756410"/>
            <a:ext cx="6256258" cy="3568303"/>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 Install AIDE → apt install aide</a:t>
            </a:r>
            <a:endParaRPr sz="17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 Initialize database -&gt;  aideinit</a:t>
            </a:r>
            <a:endParaRPr sz="17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 Move database to production</a:t>
            </a:r>
            <a:endParaRPr sz="17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mv /var/lib/aide/aide.db.new /var/lib/aide/aide.db# Check for changes</a:t>
            </a:r>
            <a:endParaRPr sz="17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aide --check</a:t>
            </a:r>
            <a:endParaRPr sz="17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750">
                <a:solidFill>
                  <a:srgbClr val="15213F"/>
                </a:solidFill>
                <a:highlight>
                  <a:srgbClr val="EEEFF1"/>
                </a:highlight>
                <a:latin typeface="Consolas"/>
                <a:ea typeface="Consolas"/>
                <a:cs typeface="Consolas"/>
                <a:sym typeface="Consolas"/>
              </a:rPr>
              <a:t># Update database after changesaide --update</a:t>
            </a:r>
            <a:endParaRPr sz="1750">
              <a:solidFill>
                <a:schemeClr val="dk1"/>
              </a:solidFill>
              <a:latin typeface="Calibri"/>
              <a:ea typeface="Calibri"/>
              <a:cs typeface="Calibri"/>
              <a:sym typeface="Calibri"/>
            </a:endParaRPr>
          </a:p>
        </p:txBody>
      </p:sp>
      <p:sp>
        <p:nvSpPr>
          <p:cNvPr id="371" name="Google Shape;371;p18"/>
          <p:cNvSpPr/>
          <p:nvPr/>
        </p:nvSpPr>
        <p:spPr>
          <a:xfrm>
            <a:off x="594812" y="5603454"/>
            <a:ext cx="4467000" cy="2322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257B8"/>
              </a:buClr>
              <a:buSzPts val="1450"/>
              <a:buFont typeface="Roboto Slab"/>
              <a:buNone/>
            </a:pPr>
            <a:r>
              <a:rPr lang="en-US" sz="2050">
                <a:solidFill>
                  <a:srgbClr val="3257B8"/>
                </a:solidFill>
                <a:latin typeface="Roboto Slab"/>
                <a:ea typeface="Roboto Slab"/>
                <a:cs typeface="Roboto Slab"/>
                <a:sym typeface="Roboto Slab"/>
              </a:rPr>
              <a:t>Fail2Ban Configuration</a:t>
            </a:r>
            <a:endParaRPr sz="2050">
              <a:solidFill>
                <a:schemeClr val="dk1"/>
              </a:solidFill>
              <a:latin typeface="Calibri"/>
              <a:ea typeface="Calibri"/>
              <a:cs typeface="Calibri"/>
              <a:sym typeface="Calibri"/>
            </a:endParaRPr>
          </a:p>
        </p:txBody>
      </p:sp>
      <p:sp>
        <p:nvSpPr>
          <p:cNvPr id="372" name="Google Shape;372;p18"/>
          <p:cNvSpPr/>
          <p:nvPr/>
        </p:nvSpPr>
        <p:spPr>
          <a:xfrm>
            <a:off x="594836" y="6003012"/>
            <a:ext cx="6538912" cy="1650206"/>
          </a:xfrm>
          <a:prstGeom prst="roundRect">
            <a:avLst>
              <a:gd fmla="val 1352"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587454" y="6003012"/>
            <a:ext cx="6553676" cy="1650206"/>
          </a:xfrm>
          <a:prstGeom prst="roundRect">
            <a:avLst>
              <a:gd fmla="val 1352"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36163" y="6114455"/>
            <a:ext cx="6256258" cy="142732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Consolas"/>
              <a:buNone/>
            </a:pPr>
            <a:r>
              <a:rPr lang="en-US" sz="1950">
                <a:solidFill>
                  <a:srgbClr val="15213F"/>
                </a:solidFill>
                <a:highlight>
                  <a:srgbClr val="EEEFF1"/>
                </a:highlight>
                <a:latin typeface="Consolas"/>
                <a:ea typeface="Consolas"/>
                <a:cs typeface="Consolas"/>
                <a:sym typeface="Consolas"/>
              </a:rPr>
              <a:t># Install Fail2Ban -&gt; apt install fail2ban</a:t>
            </a:r>
            <a:endParaRPr sz="1950">
              <a:solidFill>
                <a:srgbClr val="15213F"/>
              </a:solidFill>
              <a:highlight>
                <a:srgbClr val="EEEFF1"/>
              </a:highlight>
              <a:latin typeface="Consolas"/>
              <a:ea typeface="Consolas"/>
              <a:cs typeface="Consolas"/>
              <a:sym typeface="Consolas"/>
            </a:endParaRPr>
          </a:p>
          <a:p>
            <a:pPr indent="0" lvl="0" marL="0" marR="0" rtl="0" algn="l">
              <a:lnSpc>
                <a:spcPct val="160869"/>
              </a:lnSpc>
              <a:spcBef>
                <a:spcPts val="0"/>
              </a:spcBef>
              <a:spcAft>
                <a:spcPts val="0"/>
              </a:spcAft>
              <a:buClr>
                <a:srgbClr val="15213F"/>
              </a:buClr>
              <a:buSzPts val="1150"/>
              <a:buFont typeface="Consolas"/>
              <a:buNone/>
            </a:pPr>
            <a:r>
              <a:rPr lang="en-US" sz="1950">
                <a:solidFill>
                  <a:srgbClr val="15213F"/>
                </a:solidFill>
                <a:highlight>
                  <a:srgbClr val="EEEFF1"/>
                </a:highlight>
                <a:latin typeface="Consolas"/>
                <a:ea typeface="Consolas"/>
                <a:cs typeface="Consolas"/>
                <a:sym typeface="Consolas"/>
              </a:rPr>
              <a:t># Enable SSH protection -&gt; cat &gt; /etc/fail2ban/jail.local &lt;</a:t>
            </a:r>
            <a:endParaRPr sz="1950">
              <a:solidFill>
                <a:schemeClr val="dk1"/>
              </a:solidFill>
              <a:latin typeface="Calibri"/>
              <a:ea typeface="Calibri"/>
              <a:cs typeface="Calibri"/>
              <a:sym typeface="Calibri"/>
            </a:endParaRPr>
          </a:p>
        </p:txBody>
      </p:sp>
      <p:sp>
        <p:nvSpPr>
          <p:cNvPr id="375" name="Google Shape;375;p18"/>
          <p:cNvSpPr/>
          <p:nvPr/>
        </p:nvSpPr>
        <p:spPr>
          <a:xfrm>
            <a:off x="7504280" y="1245399"/>
            <a:ext cx="4189500" cy="2322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257B8"/>
              </a:buClr>
              <a:buSzPts val="1450"/>
              <a:buFont typeface="Roboto Slab"/>
              <a:buNone/>
            </a:pPr>
            <a:r>
              <a:rPr lang="en-US" sz="2350">
                <a:solidFill>
                  <a:srgbClr val="3257B8"/>
                </a:solidFill>
                <a:latin typeface="Roboto Slab"/>
                <a:ea typeface="Roboto Slab"/>
                <a:cs typeface="Roboto Slab"/>
                <a:sym typeface="Roboto Slab"/>
              </a:rPr>
              <a:t>Lynis Security Audit</a:t>
            </a:r>
            <a:endParaRPr sz="2350">
              <a:solidFill>
                <a:schemeClr val="dk1"/>
              </a:solidFill>
              <a:latin typeface="Calibri"/>
              <a:ea typeface="Calibri"/>
              <a:cs typeface="Calibri"/>
              <a:sym typeface="Calibri"/>
            </a:endParaRPr>
          </a:p>
        </p:txBody>
      </p:sp>
      <p:sp>
        <p:nvSpPr>
          <p:cNvPr id="376" name="Google Shape;376;p18"/>
          <p:cNvSpPr/>
          <p:nvPr/>
        </p:nvSpPr>
        <p:spPr>
          <a:xfrm>
            <a:off x="7504271" y="1644968"/>
            <a:ext cx="6538912" cy="3315414"/>
          </a:xfrm>
          <a:prstGeom prst="roundRect">
            <a:avLst>
              <a:gd fmla="val 67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7496889" y="1644968"/>
            <a:ext cx="6553676" cy="3315414"/>
          </a:xfrm>
          <a:prstGeom prst="roundRect">
            <a:avLst>
              <a:gd fmla="val 67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7645598" y="1756410"/>
            <a:ext cx="6256258" cy="309252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Consolas"/>
              <a:buNone/>
            </a:pPr>
            <a:r>
              <a:rPr lang="en-US" sz="1950">
                <a:solidFill>
                  <a:srgbClr val="15213F"/>
                </a:solidFill>
                <a:highlight>
                  <a:srgbClr val="EEEFF1"/>
                </a:highlight>
                <a:latin typeface="Consolas"/>
                <a:ea typeface="Consolas"/>
                <a:cs typeface="Consolas"/>
                <a:sym typeface="Consolas"/>
              </a:rPr>
              <a:t># Install Lynisapt install lynis# Run security auditlynis audit system# View hardening indexcat /var/log/lynis.log | grep "Hardening index"# Check specific categorylynis show categorieslynis audit system --tests-category authentication</a:t>
            </a:r>
            <a:endParaRPr sz="1950">
              <a:solidFill>
                <a:schemeClr val="dk1"/>
              </a:solidFill>
              <a:latin typeface="Calibri"/>
              <a:ea typeface="Calibri"/>
              <a:cs typeface="Calibri"/>
              <a:sym typeface="Calibri"/>
            </a:endParaRPr>
          </a:p>
        </p:txBody>
      </p:sp>
      <p:sp>
        <p:nvSpPr>
          <p:cNvPr id="379" name="Google Shape;379;p18"/>
          <p:cNvSpPr/>
          <p:nvPr/>
        </p:nvSpPr>
        <p:spPr>
          <a:xfrm>
            <a:off x="7504271" y="5127665"/>
            <a:ext cx="6538912" cy="71366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Roboto"/>
              <a:buNone/>
            </a:pPr>
            <a:r>
              <a:rPr lang="en-US" sz="2050">
                <a:solidFill>
                  <a:srgbClr val="15213F"/>
                </a:solidFill>
                <a:latin typeface="Roboto"/>
                <a:ea typeface="Roboto"/>
                <a:cs typeface="Roboto"/>
                <a:sym typeface="Roboto"/>
              </a:rPr>
              <a:t>Lynis generates comprehensive reports identifying vulnerabilities, misconfigurations, and compliance issues. Review suggestions carefully and implement recommendations appropriate for your environment.</a:t>
            </a:r>
            <a:endParaRPr sz="205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preencoded.png" id="385" name="Google Shape;385;p19"/>
          <p:cNvPicPr preferRelativeResize="0"/>
          <p:nvPr/>
        </p:nvPicPr>
        <p:blipFill rotWithShape="1">
          <a:blip r:embed="rId3">
            <a:alphaModFix/>
          </a:blip>
          <a:srcRect b="0" l="0" r="0" t="0"/>
          <a:stretch/>
        </p:blipFill>
        <p:spPr>
          <a:xfrm>
            <a:off x="0" y="0"/>
            <a:ext cx="14630400" cy="2360652"/>
          </a:xfrm>
          <a:prstGeom prst="rect">
            <a:avLst/>
          </a:prstGeom>
          <a:noFill/>
          <a:ln>
            <a:noFill/>
          </a:ln>
        </p:spPr>
      </p:pic>
      <p:sp>
        <p:nvSpPr>
          <p:cNvPr id="386" name="Google Shape;386;p19"/>
          <p:cNvSpPr/>
          <p:nvPr/>
        </p:nvSpPr>
        <p:spPr>
          <a:xfrm>
            <a:off x="755333" y="2882027"/>
            <a:ext cx="7700963" cy="59007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257B8"/>
              </a:buClr>
              <a:buSzPts val="3700"/>
              <a:buFont typeface="Roboto Slab"/>
              <a:buNone/>
            </a:pPr>
            <a:r>
              <a:rPr lang="en-US" sz="3700">
                <a:solidFill>
                  <a:srgbClr val="3257B8"/>
                </a:solidFill>
                <a:latin typeface="Roboto Slab"/>
                <a:ea typeface="Roboto Slab"/>
                <a:cs typeface="Roboto Slab"/>
                <a:sym typeface="Roboto Slab"/>
              </a:rPr>
              <a:t>Key Takeaways and Best Practices</a:t>
            </a:r>
            <a:endParaRPr sz="3700">
              <a:solidFill>
                <a:schemeClr val="dk1"/>
              </a:solidFill>
              <a:latin typeface="Calibri"/>
              <a:ea typeface="Calibri"/>
              <a:cs typeface="Calibri"/>
              <a:sym typeface="Calibri"/>
            </a:endParaRPr>
          </a:p>
        </p:txBody>
      </p:sp>
      <p:sp>
        <p:nvSpPr>
          <p:cNvPr id="387" name="Google Shape;387;p19"/>
          <p:cNvSpPr/>
          <p:nvPr/>
        </p:nvSpPr>
        <p:spPr>
          <a:xfrm>
            <a:off x="755333" y="3755350"/>
            <a:ext cx="424815" cy="424815"/>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1368981" y="3820239"/>
            <a:ext cx="2360652"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5213F"/>
              </a:buClr>
              <a:buSzPts val="1850"/>
              <a:buFont typeface="Roboto Slab"/>
              <a:buNone/>
            </a:pPr>
            <a:r>
              <a:rPr lang="en-US" sz="1850">
                <a:solidFill>
                  <a:srgbClr val="15213F"/>
                </a:solidFill>
                <a:latin typeface="Roboto Slab"/>
                <a:ea typeface="Roboto Slab"/>
                <a:cs typeface="Roboto Slab"/>
                <a:sym typeface="Roboto Slab"/>
              </a:rPr>
              <a:t>Defense in Depth</a:t>
            </a:r>
            <a:endParaRPr sz="1850">
              <a:solidFill>
                <a:schemeClr val="dk1"/>
              </a:solidFill>
              <a:latin typeface="Calibri"/>
              <a:ea typeface="Calibri"/>
              <a:cs typeface="Calibri"/>
              <a:sym typeface="Calibri"/>
            </a:endParaRPr>
          </a:p>
        </p:txBody>
      </p:sp>
      <p:sp>
        <p:nvSpPr>
          <p:cNvPr id="389" name="Google Shape;389;p19"/>
          <p:cNvSpPr/>
          <p:nvPr/>
        </p:nvSpPr>
        <p:spPr>
          <a:xfrm>
            <a:off x="1368981" y="4228505"/>
            <a:ext cx="5828228" cy="90618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Implement multiple overlapping security controls. No single tool provides complete protection. Layer kernel security, firewalls, monitoring, and security utilities.</a:t>
            </a:r>
            <a:endParaRPr sz="1450">
              <a:solidFill>
                <a:schemeClr val="dk1"/>
              </a:solidFill>
              <a:latin typeface="Calibri"/>
              <a:ea typeface="Calibri"/>
              <a:cs typeface="Calibri"/>
              <a:sym typeface="Calibri"/>
            </a:endParaRPr>
          </a:p>
        </p:txBody>
      </p:sp>
      <p:sp>
        <p:nvSpPr>
          <p:cNvPr id="390" name="Google Shape;390;p19"/>
          <p:cNvSpPr/>
          <p:nvPr/>
        </p:nvSpPr>
        <p:spPr>
          <a:xfrm>
            <a:off x="7433191" y="3755350"/>
            <a:ext cx="424815" cy="424815"/>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8046839" y="3820239"/>
            <a:ext cx="2984659"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5213F"/>
              </a:buClr>
              <a:buSzPts val="1850"/>
              <a:buFont typeface="Roboto Slab"/>
              <a:buNone/>
            </a:pPr>
            <a:r>
              <a:rPr lang="en-US" sz="1850">
                <a:solidFill>
                  <a:srgbClr val="15213F"/>
                </a:solidFill>
                <a:latin typeface="Roboto Slab"/>
                <a:ea typeface="Roboto Slab"/>
                <a:cs typeface="Roboto Slab"/>
                <a:sym typeface="Roboto Slab"/>
              </a:rPr>
              <a:t>Principle of Least Privilege</a:t>
            </a:r>
            <a:endParaRPr sz="1850">
              <a:solidFill>
                <a:schemeClr val="dk1"/>
              </a:solidFill>
              <a:latin typeface="Calibri"/>
              <a:ea typeface="Calibri"/>
              <a:cs typeface="Calibri"/>
              <a:sym typeface="Calibri"/>
            </a:endParaRPr>
          </a:p>
        </p:txBody>
      </p:sp>
      <p:sp>
        <p:nvSpPr>
          <p:cNvPr id="392" name="Google Shape;392;p19"/>
          <p:cNvSpPr/>
          <p:nvPr/>
        </p:nvSpPr>
        <p:spPr>
          <a:xfrm>
            <a:off x="8046839" y="4228505"/>
            <a:ext cx="5828228" cy="90618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Disable unnecessary services, close unused ports, and restrict access to minimum required. Every enabled feature increases attack surface.</a:t>
            </a:r>
            <a:endParaRPr sz="1450">
              <a:solidFill>
                <a:schemeClr val="dk1"/>
              </a:solidFill>
              <a:latin typeface="Calibri"/>
              <a:ea typeface="Calibri"/>
              <a:cs typeface="Calibri"/>
              <a:sym typeface="Calibri"/>
            </a:endParaRPr>
          </a:p>
        </p:txBody>
      </p:sp>
      <p:sp>
        <p:nvSpPr>
          <p:cNvPr id="393" name="Google Shape;393;p19"/>
          <p:cNvSpPr/>
          <p:nvPr/>
        </p:nvSpPr>
        <p:spPr>
          <a:xfrm>
            <a:off x="755333" y="5512356"/>
            <a:ext cx="424815" cy="424815"/>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1368981" y="5577245"/>
            <a:ext cx="2590086"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5213F"/>
              </a:buClr>
              <a:buSzPts val="1850"/>
              <a:buFont typeface="Roboto Slab"/>
              <a:buNone/>
            </a:pPr>
            <a:r>
              <a:rPr lang="en-US" sz="1850">
                <a:solidFill>
                  <a:srgbClr val="15213F"/>
                </a:solidFill>
                <a:latin typeface="Roboto Slab"/>
                <a:ea typeface="Roboto Slab"/>
                <a:cs typeface="Roboto Slab"/>
                <a:sym typeface="Roboto Slab"/>
              </a:rPr>
              <a:t>Continuous Monitoring</a:t>
            </a:r>
            <a:endParaRPr sz="1850">
              <a:solidFill>
                <a:schemeClr val="dk1"/>
              </a:solidFill>
              <a:latin typeface="Calibri"/>
              <a:ea typeface="Calibri"/>
              <a:cs typeface="Calibri"/>
              <a:sym typeface="Calibri"/>
            </a:endParaRPr>
          </a:p>
        </p:txBody>
      </p:sp>
      <p:sp>
        <p:nvSpPr>
          <p:cNvPr id="395" name="Google Shape;395;p19"/>
          <p:cNvSpPr/>
          <p:nvPr/>
        </p:nvSpPr>
        <p:spPr>
          <a:xfrm>
            <a:off x="1368981" y="5985510"/>
            <a:ext cx="5828228" cy="60412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Security is not a one-time configuration. Regularly review logs, scan for vulnerabilities, update systems, and audit security controls.</a:t>
            </a:r>
            <a:endParaRPr sz="1450">
              <a:solidFill>
                <a:schemeClr val="dk1"/>
              </a:solidFill>
              <a:latin typeface="Calibri"/>
              <a:ea typeface="Calibri"/>
              <a:cs typeface="Calibri"/>
              <a:sym typeface="Calibri"/>
            </a:endParaRPr>
          </a:p>
        </p:txBody>
      </p:sp>
      <p:sp>
        <p:nvSpPr>
          <p:cNvPr id="396" name="Google Shape;396;p19"/>
          <p:cNvSpPr/>
          <p:nvPr/>
        </p:nvSpPr>
        <p:spPr>
          <a:xfrm>
            <a:off x="7433191" y="5512356"/>
            <a:ext cx="424815" cy="424815"/>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8046839" y="5577245"/>
            <a:ext cx="2360652"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15213F"/>
              </a:buClr>
              <a:buSzPts val="1850"/>
              <a:buFont typeface="Roboto Slab"/>
              <a:buNone/>
            </a:pPr>
            <a:r>
              <a:rPr lang="en-US" sz="1850">
                <a:solidFill>
                  <a:srgbClr val="15213F"/>
                </a:solidFill>
                <a:latin typeface="Roboto Slab"/>
                <a:ea typeface="Roboto Slab"/>
                <a:cs typeface="Roboto Slab"/>
                <a:sym typeface="Roboto Slab"/>
              </a:rPr>
              <a:t>Stay Updated</a:t>
            </a:r>
            <a:endParaRPr sz="1850">
              <a:solidFill>
                <a:schemeClr val="dk1"/>
              </a:solidFill>
              <a:latin typeface="Calibri"/>
              <a:ea typeface="Calibri"/>
              <a:cs typeface="Calibri"/>
              <a:sym typeface="Calibri"/>
            </a:endParaRPr>
          </a:p>
        </p:txBody>
      </p:sp>
      <p:sp>
        <p:nvSpPr>
          <p:cNvPr id="398" name="Google Shape;398;p19"/>
          <p:cNvSpPr/>
          <p:nvPr/>
        </p:nvSpPr>
        <p:spPr>
          <a:xfrm>
            <a:off x="8046839" y="5985510"/>
            <a:ext cx="5828228" cy="90618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Patch management is critical. Most breaches exploit known vulnerabilities with available patches. Implement automated updates for security patches.</a:t>
            </a:r>
            <a:endParaRPr sz="1450">
              <a:solidFill>
                <a:schemeClr val="dk1"/>
              </a:solidFill>
              <a:latin typeface="Calibri"/>
              <a:ea typeface="Calibri"/>
              <a:cs typeface="Calibri"/>
              <a:sym typeface="Calibri"/>
            </a:endParaRPr>
          </a:p>
        </p:txBody>
      </p:sp>
      <p:sp>
        <p:nvSpPr>
          <p:cNvPr id="399" name="Google Shape;399;p19"/>
          <p:cNvSpPr/>
          <p:nvPr/>
        </p:nvSpPr>
        <p:spPr>
          <a:xfrm>
            <a:off x="755333" y="7104102"/>
            <a:ext cx="13119735" cy="60412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As you progress in your Linux administration career, remember that security is an ongoing journey, not a destination. Continue learning about emerging threats and new security tools.</a:t>
            </a:r>
            <a:endParaRPr sz="14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p:nvPr/>
        </p:nvSpPr>
        <p:spPr>
          <a:xfrm>
            <a:off x="793790" y="176438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3257B8"/>
              </a:buClr>
              <a:buSzPts val="1950"/>
              <a:buFont typeface="Roboto Slab"/>
              <a:buNone/>
            </a:pPr>
            <a:r>
              <a:rPr lang="en-US" sz="1950">
                <a:solidFill>
                  <a:srgbClr val="3257B8"/>
                </a:solidFill>
                <a:latin typeface="Roboto Slab"/>
                <a:ea typeface="Roboto Slab"/>
                <a:cs typeface="Roboto Slab"/>
                <a:sym typeface="Roboto Slab"/>
              </a:rPr>
              <a:t>Overview</a:t>
            </a:r>
            <a:endParaRPr sz="1950">
              <a:solidFill>
                <a:schemeClr val="dk1"/>
              </a:solidFill>
              <a:latin typeface="Calibri"/>
              <a:ea typeface="Calibri"/>
              <a:cs typeface="Calibri"/>
              <a:sym typeface="Calibri"/>
            </a:endParaRPr>
          </a:p>
        </p:txBody>
      </p:sp>
      <p:sp>
        <p:nvSpPr>
          <p:cNvPr id="81" name="Google Shape;81;p2"/>
          <p:cNvSpPr/>
          <p:nvPr/>
        </p:nvSpPr>
        <p:spPr>
          <a:xfrm>
            <a:off x="793790" y="2153841"/>
            <a:ext cx="7843004"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The Foundation of Linux Security</a:t>
            </a:r>
            <a:endParaRPr sz="3900">
              <a:solidFill>
                <a:schemeClr val="dk1"/>
              </a:solidFill>
              <a:latin typeface="Calibri"/>
              <a:ea typeface="Calibri"/>
              <a:cs typeface="Calibri"/>
              <a:sym typeface="Calibri"/>
            </a:endParaRPr>
          </a:p>
        </p:txBody>
      </p:sp>
      <p:sp>
        <p:nvSpPr>
          <p:cNvPr id="82" name="Google Shape;82;p2"/>
          <p:cNvSpPr/>
          <p:nvPr/>
        </p:nvSpPr>
        <p:spPr>
          <a:xfrm>
            <a:off x="793790" y="3250168"/>
            <a:ext cx="695563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Linux security hardening involves systematically reducing system vulnerabilities and attack surfaces. This comprehensive approach combines service management, monitoring, and security tools to create defense-in-depth protection.</a:t>
            </a:r>
            <a:endParaRPr sz="1550">
              <a:solidFill>
                <a:schemeClr val="dk1"/>
              </a:solidFill>
              <a:latin typeface="Calibri"/>
              <a:ea typeface="Calibri"/>
              <a:cs typeface="Calibri"/>
              <a:sym typeface="Calibri"/>
            </a:endParaRPr>
          </a:p>
        </p:txBody>
      </p:sp>
      <p:sp>
        <p:nvSpPr>
          <p:cNvPr id="83" name="Google Shape;83;p2"/>
          <p:cNvSpPr/>
          <p:nvPr/>
        </p:nvSpPr>
        <p:spPr>
          <a:xfrm>
            <a:off x="793790" y="4698921"/>
            <a:ext cx="6955631"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As system administrators, you'll learn to configure services securely, implement robust monitoring, and deploy security utilities that work together to protect critical infrastructure. These skills are essential in today's threat landscape where Linux systems power most cloud infrastructure and enterprise servers.</a:t>
            </a:r>
            <a:endParaRPr sz="1550">
              <a:solidFill>
                <a:schemeClr val="dk1"/>
              </a:solidFill>
              <a:latin typeface="Calibri"/>
              <a:ea typeface="Calibri"/>
              <a:cs typeface="Calibri"/>
              <a:sym typeface="Calibri"/>
            </a:endParaRPr>
          </a:p>
        </p:txBody>
      </p:sp>
      <p:sp>
        <p:nvSpPr>
          <p:cNvPr id="84" name="Google Shape;84;p2"/>
          <p:cNvSpPr/>
          <p:nvPr/>
        </p:nvSpPr>
        <p:spPr>
          <a:xfrm>
            <a:off x="8241149" y="326993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3257B8"/>
              </a:buClr>
              <a:buSzPts val="1950"/>
              <a:buFont typeface="Roboto Slab"/>
              <a:buNone/>
            </a:pPr>
            <a:r>
              <a:rPr lang="en-US" sz="1950">
                <a:solidFill>
                  <a:srgbClr val="3257B8"/>
                </a:solidFill>
                <a:latin typeface="Roboto Slab"/>
                <a:ea typeface="Roboto Slab"/>
                <a:cs typeface="Roboto Slab"/>
                <a:sym typeface="Roboto Slab"/>
              </a:rPr>
              <a:t>Key Focus Areas</a:t>
            </a:r>
            <a:endParaRPr sz="1950">
              <a:solidFill>
                <a:schemeClr val="dk1"/>
              </a:solidFill>
              <a:latin typeface="Calibri"/>
              <a:ea typeface="Calibri"/>
              <a:cs typeface="Calibri"/>
              <a:sym typeface="Calibri"/>
            </a:endParaRPr>
          </a:p>
        </p:txBody>
      </p:sp>
      <p:sp>
        <p:nvSpPr>
          <p:cNvPr id="85" name="Google Shape;85;p2"/>
          <p:cNvSpPr/>
          <p:nvPr/>
        </p:nvSpPr>
        <p:spPr>
          <a:xfrm>
            <a:off x="8241149" y="3778448"/>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15213F"/>
              </a:buClr>
              <a:buSzPts val="1550"/>
              <a:buFont typeface="Roboto"/>
              <a:buChar char="•"/>
            </a:pPr>
            <a:r>
              <a:rPr lang="en-US" sz="1550">
                <a:solidFill>
                  <a:srgbClr val="15213F"/>
                </a:solidFill>
                <a:latin typeface="Roboto"/>
                <a:ea typeface="Roboto"/>
                <a:cs typeface="Roboto"/>
                <a:sym typeface="Roboto"/>
              </a:rPr>
              <a:t>Service hardening and management</a:t>
            </a:r>
            <a:endParaRPr sz="1550">
              <a:solidFill>
                <a:schemeClr val="dk1"/>
              </a:solidFill>
              <a:latin typeface="Calibri"/>
              <a:ea typeface="Calibri"/>
              <a:cs typeface="Calibri"/>
              <a:sym typeface="Calibri"/>
            </a:endParaRPr>
          </a:p>
        </p:txBody>
      </p:sp>
      <p:sp>
        <p:nvSpPr>
          <p:cNvPr id="86" name="Google Shape;86;p2"/>
          <p:cNvSpPr/>
          <p:nvPr/>
        </p:nvSpPr>
        <p:spPr>
          <a:xfrm>
            <a:off x="8241149" y="4165402"/>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15213F"/>
              </a:buClr>
              <a:buSzPts val="1550"/>
              <a:buFont typeface="Roboto"/>
              <a:buChar char="•"/>
            </a:pPr>
            <a:r>
              <a:rPr lang="en-US" sz="1550">
                <a:solidFill>
                  <a:srgbClr val="15213F"/>
                </a:solidFill>
                <a:latin typeface="Roboto"/>
                <a:ea typeface="Roboto"/>
                <a:cs typeface="Roboto"/>
                <a:sym typeface="Roboto"/>
              </a:rPr>
              <a:t>Kernel-level security controls</a:t>
            </a:r>
            <a:endParaRPr sz="1550">
              <a:solidFill>
                <a:schemeClr val="dk1"/>
              </a:solidFill>
              <a:latin typeface="Calibri"/>
              <a:ea typeface="Calibri"/>
              <a:cs typeface="Calibri"/>
              <a:sym typeface="Calibri"/>
            </a:endParaRPr>
          </a:p>
        </p:txBody>
      </p:sp>
      <p:sp>
        <p:nvSpPr>
          <p:cNvPr id="87" name="Google Shape;87;p2"/>
          <p:cNvSpPr/>
          <p:nvPr/>
        </p:nvSpPr>
        <p:spPr>
          <a:xfrm>
            <a:off x="8241149" y="4552355"/>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15213F"/>
              </a:buClr>
              <a:buSzPts val="1550"/>
              <a:buFont typeface="Roboto"/>
              <a:buChar char="•"/>
            </a:pPr>
            <a:r>
              <a:rPr lang="en-US" sz="1550">
                <a:solidFill>
                  <a:srgbClr val="15213F"/>
                </a:solidFill>
                <a:latin typeface="Roboto"/>
                <a:ea typeface="Roboto"/>
                <a:cs typeface="Roboto"/>
                <a:sym typeface="Roboto"/>
              </a:rPr>
              <a:t>Comprehensive logging strategies</a:t>
            </a:r>
            <a:endParaRPr sz="1550">
              <a:solidFill>
                <a:schemeClr val="dk1"/>
              </a:solidFill>
              <a:latin typeface="Calibri"/>
              <a:ea typeface="Calibri"/>
              <a:cs typeface="Calibri"/>
              <a:sym typeface="Calibri"/>
            </a:endParaRPr>
          </a:p>
        </p:txBody>
      </p:sp>
      <p:sp>
        <p:nvSpPr>
          <p:cNvPr id="88" name="Google Shape;88;p2"/>
          <p:cNvSpPr/>
          <p:nvPr/>
        </p:nvSpPr>
        <p:spPr>
          <a:xfrm>
            <a:off x="8241149" y="4939308"/>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15213F"/>
              </a:buClr>
              <a:buSzPts val="1550"/>
              <a:buFont typeface="Roboto"/>
              <a:buChar char="•"/>
            </a:pPr>
            <a:r>
              <a:rPr lang="en-US" sz="1550">
                <a:solidFill>
                  <a:srgbClr val="15213F"/>
                </a:solidFill>
                <a:latin typeface="Roboto"/>
                <a:ea typeface="Roboto"/>
                <a:cs typeface="Roboto"/>
                <a:sym typeface="Roboto"/>
              </a:rPr>
              <a:t>Attack detection and response</a:t>
            </a:r>
            <a:endParaRPr sz="1550">
              <a:solidFill>
                <a:schemeClr val="dk1"/>
              </a:solidFill>
              <a:latin typeface="Calibri"/>
              <a:ea typeface="Calibri"/>
              <a:cs typeface="Calibri"/>
              <a:sym typeface="Calibri"/>
            </a:endParaRPr>
          </a:p>
        </p:txBody>
      </p:sp>
      <p:sp>
        <p:nvSpPr>
          <p:cNvPr id="89" name="Google Shape;89;p2"/>
          <p:cNvSpPr/>
          <p:nvPr/>
        </p:nvSpPr>
        <p:spPr>
          <a:xfrm>
            <a:off x="8241149" y="5326261"/>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15213F"/>
              </a:buClr>
              <a:buSzPts val="1550"/>
              <a:buFont typeface="Roboto"/>
              <a:buChar char="•"/>
            </a:pPr>
            <a:r>
              <a:rPr lang="en-US" sz="1550">
                <a:solidFill>
                  <a:srgbClr val="15213F"/>
                </a:solidFill>
                <a:latin typeface="Roboto"/>
                <a:ea typeface="Roboto"/>
                <a:cs typeface="Roboto"/>
                <a:sym typeface="Roboto"/>
              </a:rPr>
              <a:t>Security enhancement utilities</a:t>
            </a:r>
            <a:endParaRPr sz="155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preencoded.png" id="95" name="Google Shape;95;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6" name="Google Shape;96;p3"/>
          <p:cNvSpPr/>
          <p:nvPr/>
        </p:nvSpPr>
        <p:spPr>
          <a:xfrm>
            <a:off x="6153507" y="552331"/>
            <a:ext cx="5951458" cy="521137"/>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3257B8"/>
              </a:buClr>
              <a:buSzPts val="3250"/>
              <a:buFont typeface="Roboto Slab"/>
              <a:buNone/>
            </a:pPr>
            <a:r>
              <a:rPr lang="en-US" sz="3250">
                <a:solidFill>
                  <a:srgbClr val="3257B8"/>
                </a:solidFill>
                <a:latin typeface="Roboto Slab"/>
                <a:ea typeface="Roboto Slab"/>
                <a:cs typeface="Roboto Slab"/>
                <a:sym typeface="Roboto Slab"/>
              </a:rPr>
              <a:t>Starting Services at Boot Time</a:t>
            </a:r>
            <a:endParaRPr sz="3250">
              <a:solidFill>
                <a:schemeClr val="dk1"/>
              </a:solidFill>
              <a:latin typeface="Calibri"/>
              <a:ea typeface="Calibri"/>
              <a:cs typeface="Calibri"/>
              <a:sym typeface="Calibri"/>
            </a:endParaRPr>
          </a:p>
        </p:txBody>
      </p:sp>
      <p:sp>
        <p:nvSpPr>
          <p:cNvPr id="97" name="Google Shape;97;p3"/>
          <p:cNvSpPr/>
          <p:nvPr/>
        </p:nvSpPr>
        <p:spPr>
          <a:xfrm>
            <a:off x="6153507" y="1323618"/>
            <a:ext cx="7809786" cy="80045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Modern Linux distributions use systemd as the init system to manage services during boot. Understanding service management is critical for security because unnecessary services increase attack surface. Every running service is a potential entry point for attackers.</a:t>
            </a:r>
            <a:endParaRPr sz="1300">
              <a:solidFill>
                <a:schemeClr val="dk1"/>
              </a:solidFill>
              <a:latin typeface="Calibri"/>
              <a:ea typeface="Calibri"/>
              <a:cs typeface="Calibri"/>
              <a:sym typeface="Calibri"/>
            </a:endParaRPr>
          </a:p>
        </p:txBody>
      </p:sp>
      <p:sp>
        <p:nvSpPr>
          <p:cNvPr id="98" name="Google Shape;98;p3"/>
          <p:cNvSpPr/>
          <p:nvPr/>
        </p:nvSpPr>
        <p:spPr>
          <a:xfrm>
            <a:off x="6153507" y="2311598"/>
            <a:ext cx="166688" cy="20847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Slab Light"/>
              <a:buNone/>
            </a:pPr>
            <a:r>
              <a:rPr lang="en-US" sz="1300">
                <a:solidFill>
                  <a:srgbClr val="15213F"/>
                </a:solidFill>
                <a:latin typeface="Roboto Slab Light"/>
                <a:ea typeface="Roboto Slab Light"/>
                <a:cs typeface="Roboto Slab Light"/>
                <a:sym typeface="Roboto Slab Light"/>
              </a:rPr>
              <a:t>01</a:t>
            </a:r>
            <a:endParaRPr sz="1300">
              <a:solidFill>
                <a:schemeClr val="dk1"/>
              </a:solidFill>
              <a:latin typeface="Calibri"/>
              <a:ea typeface="Calibri"/>
              <a:cs typeface="Calibri"/>
              <a:sym typeface="Calibri"/>
            </a:endParaRPr>
          </a:p>
        </p:txBody>
      </p:sp>
      <p:pic>
        <p:nvPicPr>
          <p:cNvPr descr="preencoded.png" id="99" name="Google Shape;99;p3"/>
          <p:cNvPicPr preferRelativeResize="0"/>
          <p:nvPr/>
        </p:nvPicPr>
        <p:blipFill rotWithShape="1">
          <a:blip r:embed="rId4">
            <a:alphaModFix/>
          </a:blip>
          <a:srcRect b="0" l="0" r="0" t="0"/>
          <a:stretch/>
        </p:blipFill>
        <p:spPr>
          <a:xfrm>
            <a:off x="6153507" y="2572226"/>
            <a:ext cx="7809786" cy="22860"/>
          </a:xfrm>
          <a:prstGeom prst="rect">
            <a:avLst/>
          </a:prstGeom>
          <a:noFill/>
          <a:ln>
            <a:noFill/>
          </a:ln>
        </p:spPr>
      </p:pic>
      <p:sp>
        <p:nvSpPr>
          <p:cNvPr id="100" name="Google Shape;100;p3"/>
          <p:cNvSpPr/>
          <p:nvPr/>
        </p:nvSpPr>
        <p:spPr>
          <a:xfrm>
            <a:off x="6153507" y="2701290"/>
            <a:ext cx="2084903" cy="260509"/>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15213F"/>
              </a:buClr>
              <a:buSzPts val="1600"/>
              <a:buFont typeface="Roboto Slab"/>
              <a:buNone/>
            </a:pPr>
            <a:r>
              <a:rPr lang="en-US" sz="1600">
                <a:solidFill>
                  <a:srgbClr val="15213F"/>
                </a:solidFill>
                <a:latin typeface="Roboto Slab"/>
                <a:ea typeface="Roboto Slab"/>
                <a:cs typeface="Roboto Slab"/>
                <a:sym typeface="Roboto Slab"/>
              </a:rPr>
              <a:t>Check Service Status</a:t>
            </a:r>
            <a:endParaRPr sz="1600">
              <a:solidFill>
                <a:schemeClr val="dk1"/>
              </a:solidFill>
              <a:latin typeface="Calibri"/>
              <a:ea typeface="Calibri"/>
              <a:cs typeface="Calibri"/>
              <a:sym typeface="Calibri"/>
            </a:endParaRPr>
          </a:p>
        </p:txBody>
      </p:sp>
      <p:sp>
        <p:nvSpPr>
          <p:cNvPr id="101" name="Google Shape;101;p3"/>
          <p:cNvSpPr/>
          <p:nvPr/>
        </p:nvSpPr>
        <p:spPr>
          <a:xfrm>
            <a:off x="6153507" y="3061811"/>
            <a:ext cx="7809786" cy="54125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Use </a:t>
            </a:r>
            <a:r>
              <a:rPr lang="en-US" sz="1300">
                <a:solidFill>
                  <a:srgbClr val="15213F"/>
                </a:solidFill>
                <a:highlight>
                  <a:srgbClr val="EEEFF1"/>
                </a:highlight>
                <a:latin typeface="Consolas"/>
                <a:ea typeface="Consolas"/>
                <a:cs typeface="Consolas"/>
                <a:sym typeface="Consolas"/>
              </a:rPr>
              <a:t>systemctl list-unit-files --type=service</a:t>
            </a:r>
            <a:r>
              <a:rPr lang="en-US" sz="1300">
                <a:solidFill>
                  <a:srgbClr val="15213F"/>
                </a:solidFill>
                <a:latin typeface="Roboto"/>
                <a:ea typeface="Roboto"/>
                <a:cs typeface="Roboto"/>
                <a:sym typeface="Roboto"/>
              </a:rPr>
              <a:t> to view all services and their boot states (enabled, disabled, masked).</a:t>
            </a:r>
            <a:endParaRPr sz="1300">
              <a:solidFill>
                <a:schemeClr val="dk1"/>
              </a:solidFill>
              <a:latin typeface="Calibri"/>
              <a:ea typeface="Calibri"/>
              <a:cs typeface="Calibri"/>
              <a:sym typeface="Calibri"/>
            </a:endParaRPr>
          </a:p>
        </p:txBody>
      </p:sp>
      <p:sp>
        <p:nvSpPr>
          <p:cNvPr id="102" name="Google Shape;102;p3"/>
          <p:cNvSpPr/>
          <p:nvPr/>
        </p:nvSpPr>
        <p:spPr>
          <a:xfrm>
            <a:off x="6153507" y="3894773"/>
            <a:ext cx="166688" cy="20847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Slab Light"/>
              <a:buNone/>
            </a:pPr>
            <a:r>
              <a:rPr lang="en-US" sz="1300">
                <a:solidFill>
                  <a:srgbClr val="15213F"/>
                </a:solidFill>
                <a:latin typeface="Roboto Slab Light"/>
                <a:ea typeface="Roboto Slab Light"/>
                <a:cs typeface="Roboto Slab Light"/>
                <a:sym typeface="Roboto Slab Light"/>
              </a:rPr>
              <a:t>02</a:t>
            </a:r>
            <a:endParaRPr sz="1300">
              <a:solidFill>
                <a:schemeClr val="dk1"/>
              </a:solidFill>
              <a:latin typeface="Calibri"/>
              <a:ea typeface="Calibri"/>
              <a:cs typeface="Calibri"/>
              <a:sym typeface="Calibri"/>
            </a:endParaRPr>
          </a:p>
        </p:txBody>
      </p:sp>
      <p:pic>
        <p:nvPicPr>
          <p:cNvPr descr="preencoded.png" id="103" name="Google Shape;103;p3"/>
          <p:cNvPicPr preferRelativeResize="0"/>
          <p:nvPr/>
        </p:nvPicPr>
        <p:blipFill rotWithShape="1">
          <a:blip r:embed="rId4">
            <a:alphaModFix/>
          </a:blip>
          <a:srcRect b="0" l="0" r="0" t="0"/>
          <a:stretch/>
        </p:blipFill>
        <p:spPr>
          <a:xfrm>
            <a:off x="6153507" y="4138732"/>
            <a:ext cx="7809786" cy="22860"/>
          </a:xfrm>
          <a:prstGeom prst="rect">
            <a:avLst/>
          </a:prstGeom>
          <a:noFill/>
          <a:ln>
            <a:noFill/>
          </a:ln>
        </p:spPr>
      </p:pic>
      <p:sp>
        <p:nvSpPr>
          <p:cNvPr id="104" name="Google Shape;104;p3"/>
          <p:cNvSpPr/>
          <p:nvPr/>
        </p:nvSpPr>
        <p:spPr>
          <a:xfrm>
            <a:off x="6153507" y="4284464"/>
            <a:ext cx="2938701" cy="260509"/>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15213F"/>
              </a:buClr>
              <a:buSzPts val="1600"/>
              <a:buFont typeface="Roboto Slab"/>
              <a:buNone/>
            </a:pPr>
            <a:r>
              <a:rPr lang="en-US" sz="1600">
                <a:solidFill>
                  <a:srgbClr val="15213F"/>
                </a:solidFill>
                <a:latin typeface="Roboto Slab"/>
                <a:ea typeface="Roboto Slab"/>
                <a:cs typeface="Roboto Slab"/>
                <a:sym typeface="Roboto Slab"/>
              </a:rPr>
              <a:t>Disable Unnecessary Services</a:t>
            </a:r>
            <a:endParaRPr sz="1600">
              <a:solidFill>
                <a:schemeClr val="dk1"/>
              </a:solidFill>
              <a:latin typeface="Calibri"/>
              <a:ea typeface="Calibri"/>
              <a:cs typeface="Calibri"/>
              <a:sym typeface="Calibri"/>
            </a:endParaRPr>
          </a:p>
        </p:txBody>
      </p:sp>
      <p:sp>
        <p:nvSpPr>
          <p:cNvPr id="105" name="Google Shape;105;p3"/>
          <p:cNvSpPr/>
          <p:nvPr/>
        </p:nvSpPr>
        <p:spPr>
          <a:xfrm>
            <a:off x="6153507" y="4644985"/>
            <a:ext cx="7809786" cy="27443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Disable services you don't need: </a:t>
            </a:r>
            <a:r>
              <a:rPr lang="en-US" sz="1300">
                <a:solidFill>
                  <a:srgbClr val="15213F"/>
                </a:solidFill>
                <a:highlight>
                  <a:srgbClr val="EEEFF1"/>
                </a:highlight>
                <a:latin typeface="Consolas"/>
                <a:ea typeface="Consolas"/>
                <a:cs typeface="Consolas"/>
                <a:sym typeface="Consolas"/>
              </a:rPr>
              <a:t>systemctl disable bluetooth.service</a:t>
            </a:r>
            <a:r>
              <a:rPr lang="en-US" sz="1300">
                <a:solidFill>
                  <a:srgbClr val="15213F"/>
                </a:solidFill>
                <a:latin typeface="Roboto"/>
                <a:ea typeface="Roboto"/>
                <a:cs typeface="Roboto"/>
                <a:sym typeface="Roboto"/>
              </a:rPr>
              <a:t> prevents it from starting at boot.</a:t>
            </a:r>
            <a:endParaRPr sz="1300">
              <a:solidFill>
                <a:schemeClr val="dk1"/>
              </a:solidFill>
              <a:latin typeface="Calibri"/>
              <a:ea typeface="Calibri"/>
              <a:cs typeface="Calibri"/>
              <a:sym typeface="Calibri"/>
            </a:endParaRPr>
          </a:p>
        </p:txBody>
      </p:sp>
      <p:sp>
        <p:nvSpPr>
          <p:cNvPr id="106" name="Google Shape;106;p3"/>
          <p:cNvSpPr/>
          <p:nvPr/>
        </p:nvSpPr>
        <p:spPr>
          <a:xfrm>
            <a:off x="6153507" y="5211128"/>
            <a:ext cx="166688" cy="20847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Slab Light"/>
              <a:buNone/>
            </a:pPr>
            <a:r>
              <a:rPr lang="en-US" sz="1300">
                <a:solidFill>
                  <a:srgbClr val="15213F"/>
                </a:solidFill>
                <a:latin typeface="Roboto Slab Light"/>
                <a:ea typeface="Roboto Slab Light"/>
                <a:cs typeface="Roboto Slab Light"/>
                <a:sym typeface="Roboto Slab Light"/>
              </a:rPr>
              <a:t>03</a:t>
            </a:r>
            <a:endParaRPr sz="1300">
              <a:solidFill>
                <a:schemeClr val="dk1"/>
              </a:solidFill>
              <a:latin typeface="Calibri"/>
              <a:ea typeface="Calibri"/>
              <a:cs typeface="Calibri"/>
              <a:sym typeface="Calibri"/>
            </a:endParaRPr>
          </a:p>
        </p:txBody>
      </p:sp>
      <p:pic>
        <p:nvPicPr>
          <p:cNvPr descr="preencoded.png" id="107" name="Google Shape;107;p3"/>
          <p:cNvPicPr preferRelativeResize="0"/>
          <p:nvPr/>
        </p:nvPicPr>
        <p:blipFill rotWithShape="1">
          <a:blip r:embed="rId4">
            <a:alphaModFix/>
          </a:blip>
          <a:srcRect b="0" l="0" r="0" t="0"/>
          <a:stretch/>
        </p:blipFill>
        <p:spPr>
          <a:xfrm>
            <a:off x="6153507" y="5438418"/>
            <a:ext cx="7809786" cy="22860"/>
          </a:xfrm>
          <a:prstGeom prst="rect">
            <a:avLst/>
          </a:prstGeom>
          <a:noFill/>
          <a:ln>
            <a:noFill/>
          </a:ln>
        </p:spPr>
      </p:pic>
      <p:sp>
        <p:nvSpPr>
          <p:cNvPr id="108" name="Google Shape;108;p3"/>
          <p:cNvSpPr/>
          <p:nvPr/>
        </p:nvSpPr>
        <p:spPr>
          <a:xfrm>
            <a:off x="6153507" y="5600819"/>
            <a:ext cx="2491026" cy="260509"/>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15213F"/>
              </a:buClr>
              <a:buSzPts val="1600"/>
              <a:buFont typeface="Roboto Slab"/>
              <a:buNone/>
            </a:pPr>
            <a:r>
              <a:rPr lang="en-US" sz="1600">
                <a:solidFill>
                  <a:srgbClr val="15213F"/>
                </a:solidFill>
                <a:latin typeface="Roboto Slab"/>
                <a:ea typeface="Roboto Slab"/>
                <a:cs typeface="Roboto Slab"/>
                <a:sym typeface="Roboto Slab"/>
              </a:rPr>
              <a:t>Enable Required Services</a:t>
            </a:r>
            <a:endParaRPr sz="1600">
              <a:solidFill>
                <a:schemeClr val="dk1"/>
              </a:solidFill>
              <a:latin typeface="Calibri"/>
              <a:ea typeface="Calibri"/>
              <a:cs typeface="Calibri"/>
              <a:sym typeface="Calibri"/>
            </a:endParaRPr>
          </a:p>
        </p:txBody>
      </p:sp>
      <p:sp>
        <p:nvSpPr>
          <p:cNvPr id="109" name="Google Shape;109;p3"/>
          <p:cNvSpPr/>
          <p:nvPr/>
        </p:nvSpPr>
        <p:spPr>
          <a:xfrm>
            <a:off x="6153507" y="5961340"/>
            <a:ext cx="7809786" cy="27443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Enable essential services: </a:t>
            </a:r>
            <a:r>
              <a:rPr lang="en-US" sz="1300">
                <a:solidFill>
                  <a:srgbClr val="15213F"/>
                </a:solidFill>
                <a:highlight>
                  <a:srgbClr val="EEEFF1"/>
                </a:highlight>
                <a:latin typeface="Consolas"/>
                <a:ea typeface="Consolas"/>
                <a:cs typeface="Consolas"/>
                <a:sym typeface="Consolas"/>
              </a:rPr>
              <a:t>systemctl enable sshd.service</a:t>
            </a:r>
            <a:r>
              <a:rPr lang="en-US" sz="1300">
                <a:solidFill>
                  <a:srgbClr val="15213F"/>
                </a:solidFill>
                <a:latin typeface="Roboto"/>
                <a:ea typeface="Roboto"/>
                <a:cs typeface="Roboto"/>
                <a:sym typeface="Roboto"/>
              </a:rPr>
              <a:t> ensures SSH starts automatically.</a:t>
            </a:r>
            <a:endParaRPr sz="1300">
              <a:solidFill>
                <a:schemeClr val="dk1"/>
              </a:solidFill>
              <a:latin typeface="Calibri"/>
              <a:ea typeface="Calibri"/>
              <a:cs typeface="Calibri"/>
              <a:sym typeface="Calibri"/>
            </a:endParaRPr>
          </a:p>
        </p:txBody>
      </p:sp>
      <p:sp>
        <p:nvSpPr>
          <p:cNvPr id="110" name="Google Shape;110;p3"/>
          <p:cNvSpPr/>
          <p:nvPr/>
        </p:nvSpPr>
        <p:spPr>
          <a:xfrm>
            <a:off x="6153507" y="6527483"/>
            <a:ext cx="166688" cy="20847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Slab Light"/>
              <a:buNone/>
            </a:pPr>
            <a:r>
              <a:rPr lang="en-US" sz="1300">
                <a:solidFill>
                  <a:srgbClr val="15213F"/>
                </a:solidFill>
                <a:latin typeface="Roboto Slab Light"/>
                <a:ea typeface="Roboto Slab Light"/>
                <a:cs typeface="Roboto Slab Light"/>
                <a:sym typeface="Roboto Slab Light"/>
              </a:rPr>
              <a:t>04</a:t>
            </a:r>
            <a:endParaRPr sz="1300">
              <a:solidFill>
                <a:schemeClr val="dk1"/>
              </a:solidFill>
              <a:latin typeface="Calibri"/>
              <a:ea typeface="Calibri"/>
              <a:cs typeface="Calibri"/>
              <a:sym typeface="Calibri"/>
            </a:endParaRPr>
          </a:p>
        </p:txBody>
      </p:sp>
      <p:pic>
        <p:nvPicPr>
          <p:cNvPr descr="preencoded.png" id="111" name="Google Shape;111;p3"/>
          <p:cNvPicPr preferRelativeResize="0"/>
          <p:nvPr/>
        </p:nvPicPr>
        <p:blipFill rotWithShape="1">
          <a:blip r:embed="rId4">
            <a:alphaModFix/>
          </a:blip>
          <a:srcRect b="0" l="0" r="0" t="0"/>
          <a:stretch/>
        </p:blipFill>
        <p:spPr>
          <a:xfrm>
            <a:off x="6153507" y="6738104"/>
            <a:ext cx="7809786" cy="22860"/>
          </a:xfrm>
          <a:prstGeom prst="rect">
            <a:avLst/>
          </a:prstGeom>
          <a:noFill/>
          <a:ln>
            <a:noFill/>
          </a:ln>
        </p:spPr>
      </p:pic>
      <p:sp>
        <p:nvSpPr>
          <p:cNvPr id="112" name="Google Shape;112;p3"/>
          <p:cNvSpPr/>
          <p:nvPr/>
        </p:nvSpPr>
        <p:spPr>
          <a:xfrm>
            <a:off x="6153507" y="6917174"/>
            <a:ext cx="2531864" cy="260509"/>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15213F"/>
              </a:buClr>
              <a:buSzPts val="1600"/>
              <a:buFont typeface="Roboto Slab"/>
              <a:buNone/>
            </a:pPr>
            <a:r>
              <a:rPr lang="en-US" sz="1600">
                <a:solidFill>
                  <a:srgbClr val="15213F"/>
                </a:solidFill>
                <a:latin typeface="Roboto Slab"/>
                <a:ea typeface="Roboto Slab"/>
                <a:cs typeface="Roboto Slab"/>
                <a:sym typeface="Roboto Slab"/>
              </a:rPr>
              <a:t>Mask Dangerous Services</a:t>
            </a:r>
            <a:endParaRPr sz="1600">
              <a:solidFill>
                <a:schemeClr val="dk1"/>
              </a:solidFill>
              <a:latin typeface="Calibri"/>
              <a:ea typeface="Calibri"/>
              <a:cs typeface="Calibri"/>
              <a:sym typeface="Calibri"/>
            </a:endParaRPr>
          </a:p>
        </p:txBody>
      </p:sp>
      <p:sp>
        <p:nvSpPr>
          <p:cNvPr id="113" name="Google Shape;113;p3"/>
          <p:cNvSpPr/>
          <p:nvPr/>
        </p:nvSpPr>
        <p:spPr>
          <a:xfrm>
            <a:off x="6153507" y="7277695"/>
            <a:ext cx="7809786" cy="27443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213F"/>
              </a:buClr>
              <a:buSzPts val="1300"/>
              <a:buFont typeface="Roboto"/>
              <a:buNone/>
            </a:pPr>
            <a:r>
              <a:rPr lang="en-US" sz="1300">
                <a:solidFill>
                  <a:srgbClr val="15213F"/>
                </a:solidFill>
                <a:latin typeface="Roboto"/>
                <a:ea typeface="Roboto"/>
                <a:cs typeface="Roboto"/>
                <a:sym typeface="Roboto"/>
              </a:rPr>
              <a:t>Completely prevent service activation: </a:t>
            </a:r>
            <a:r>
              <a:rPr lang="en-US" sz="1300">
                <a:solidFill>
                  <a:srgbClr val="15213F"/>
                </a:solidFill>
                <a:highlight>
                  <a:srgbClr val="EEEFF1"/>
                </a:highlight>
                <a:latin typeface="Consolas"/>
                <a:ea typeface="Consolas"/>
                <a:cs typeface="Consolas"/>
                <a:sym typeface="Consolas"/>
              </a:rPr>
              <a:t>systemctl mask telnet.service</a:t>
            </a:r>
            <a:r>
              <a:rPr lang="en-US" sz="1300">
                <a:solidFill>
                  <a:srgbClr val="15213F"/>
                </a:solidFill>
                <a:latin typeface="Roboto"/>
                <a:ea typeface="Roboto"/>
                <a:cs typeface="Roboto"/>
                <a:sym typeface="Roboto"/>
              </a:rPr>
              <a:t> blocks even manual starts.</a:t>
            </a:r>
            <a:endParaRPr sz="13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p:nvPr/>
        </p:nvSpPr>
        <p:spPr>
          <a:xfrm>
            <a:off x="754023" y="521494"/>
            <a:ext cx="6816090" cy="58912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257B8"/>
              </a:buClr>
              <a:buSzPts val="3700"/>
              <a:buFont typeface="Roboto Slab"/>
              <a:buNone/>
            </a:pPr>
            <a:r>
              <a:rPr lang="en-US" sz="3700">
                <a:solidFill>
                  <a:srgbClr val="3257B8"/>
                </a:solidFill>
                <a:latin typeface="Roboto Slab"/>
                <a:ea typeface="Roboto Slab"/>
                <a:cs typeface="Roboto Slab"/>
                <a:sym typeface="Roboto Slab"/>
              </a:rPr>
              <a:t>Practical Service Management</a:t>
            </a:r>
            <a:endParaRPr sz="3700">
              <a:solidFill>
                <a:schemeClr val="dk1"/>
              </a:solidFill>
              <a:latin typeface="Calibri"/>
              <a:ea typeface="Calibri"/>
              <a:cs typeface="Calibri"/>
              <a:sym typeface="Calibri"/>
            </a:endParaRPr>
          </a:p>
        </p:txBody>
      </p:sp>
      <p:sp>
        <p:nvSpPr>
          <p:cNvPr id="120" name="Google Shape;120;p4"/>
          <p:cNvSpPr/>
          <p:nvPr/>
        </p:nvSpPr>
        <p:spPr>
          <a:xfrm>
            <a:off x="754023" y="1581864"/>
            <a:ext cx="2356485" cy="294442"/>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257B8"/>
              </a:buClr>
              <a:buSzPts val="1850"/>
              <a:buFont typeface="Roboto Slab"/>
              <a:buNone/>
            </a:pPr>
            <a:r>
              <a:rPr lang="en-US" sz="1850">
                <a:solidFill>
                  <a:srgbClr val="3257B8"/>
                </a:solidFill>
                <a:latin typeface="Roboto Slab"/>
                <a:ea typeface="Roboto Slab"/>
                <a:cs typeface="Roboto Slab"/>
                <a:sym typeface="Roboto Slab"/>
              </a:rPr>
              <a:t>Essential Commands</a:t>
            </a:r>
            <a:endParaRPr sz="1850">
              <a:solidFill>
                <a:schemeClr val="dk1"/>
              </a:solidFill>
              <a:latin typeface="Calibri"/>
              <a:ea typeface="Calibri"/>
              <a:cs typeface="Calibri"/>
              <a:sym typeface="Calibri"/>
            </a:endParaRPr>
          </a:p>
        </p:txBody>
      </p:sp>
      <p:sp>
        <p:nvSpPr>
          <p:cNvPr id="121" name="Google Shape;121;p4"/>
          <p:cNvSpPr/>
          <p:nvPr/>
        </p:nvSpPr>
        <p:spPr>
          <a:xfrm>
            <a:off x="754023" y="2088356"/>
            <a:ext cx="6331268" cy="5407581"/>
          </a:xfrm>
          <a:prstGeom prst="roundRect">
            <a:avLst>
              <a:gd fmla="val 52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744617" y="2088356"/>
            <a:ext cx="6350079" cy="5407581"/>
          </a:xfrm>
          <a:prstGeom prst="roundRect">
            <a:avLst>
              <a:gd fmla="val 523"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933093" y="2229683"/>
            <a:ext cx="5973128" cy="512492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Consolas"/>
              <a:buNone/>
            </a:pPr>
            <a:r>
              <a:rPr lang="en-US" sz="1450">
                <a:solidFill>
                  <a:srgbClr val="15213F"/>
                </a:solidFill>
                <a:highlight>
                  <a:srgbClr val="EEEFF1"/>
                </a:highlight>
                <a:latin typeface="Consolas"/>
                <a:ea typeface="Consolas"/>
                <a:cs typeface="Consolas"/>
                <a:sym typeface="Consolas"/>
              </a:rPr>
              <a:t># View running servicessystemctl list-units --type=service# Check service statussystemctl status sshd# Start/stop servicessystemctl start nginxsystemctl stop apache2# Enable/disable boot startsystemctl enable firewalldsystemctl disable cups# Mask unwanted servicessystemctl mask rpcbind</a:t>
            </a:r>
            <a:endParaRPr sz="1450">
              <a:solidFill>
                <a:schemeClr val="dk1"/>
              </a:solidFill>
              <a:latin typeface="Calibri"/>
              <a:ea typeface="Calibri"/>
              <a:cs typeface="Calibri"/>
              <a:sym typeface="Calibri"/>
            </a:endParaRPr>
          </a:p>
        </p:txBody>
      </p:sp>
      <p:sp>
        <p:nvSpPr>
          <p:cNvPr id="124" name="Google Shape;124;p4"/>
          <p:cNvSpPr/>
          <p:nvPr/>
        </p:nvSpPr>
        <p:spPr>
          <a:xfrm>
            <a:off x="7552730" y="1581864"/>
            <a:ext cx="2542699" cy="294442"/>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257B8"/>
              </a:buClr>
              <a:buSzPts val="1850"/>
              <a:buFont typeface="Roboto Slab"/>
              <a:buNone/>
            </a:pPr>
            <a:r>
              <a:rPr lang="en-US" sz="1850">
                <a:solidFill>
                  <a:srgbClr val="3257B8"/>
                </a:solidFill>
                <a:latin typeface="Roboto Slab"/>
                <a:ea typeface="Roboto Slab"/>
                <a:cs typeface="Roboto Slab"/>
                <a:sym typeface="Roboto Slab"/>
              </a:rPr>
              <a:t>Security Best Practices</a:t>
            </a:r>
            <a:endParaRPr sz="1850">
              <a:solidFill>
                <a:schemeClr val="dk1"/>
              </a:solidFill>
              <a:latin typeface="Calibri"/>
              <a:ea typeface="Calibri"/>
              <a:cs typeface="Calibri"/>
              <a:sym typeface="Calibri"/>
            </a:endParaRPr>
          </a:p>
        </p:txBody>
      </p:sp>
      <p:sp>
        <p:nvSpPr>
          <p:cNvPr id="125" name="Google Shape;125;p4"/>
          <p:cNvSpPr/>
          <p:nvPr/>
        </p:nvSpPr>
        <p:spPr>
          <a:xfrm>
            <a:off x="7552730" y="2064782"/>
            <a:ext cx="6331268" cy="90439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Apply the principle of least privilege to services. Only run what's absolutely necessary. Common services to disable on hardened systems include print services (cups), Bluetooth, and legacy remote access protocols.</a:t>
            </a:r>
            <a:endParaRPr sz="1450">
              <a:solidFill>
                <a:schemeClr val="dk1"/>
              </a:solidFill>
              <a:latin typeface="Calibri"/>
              <a:ea typeface="Calibri"/>
              <a:cs typeface="Calibri"/>
              <a:sym typeface="Calibri"/>
            </a:endParaRPr>
          </a:p>
        </p:txBody>
      </p:sp>
      <p:sp>
        <p:nvSpPr>
          <p:cNvPr id="126" name="Google Shape;126;p4"/>
          <p:cNvSpPr/>
          <p:nvPr/>
        </p:nvSpPr>
        <p:spPr>
          <a:xfrm>
            <a:off x="7552730" y="3138845"/>
            <a:ext cx="6331268" cy="91963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lang="en-US" sz="1450">
                <a:solidFill>
                  <a:srgbClr val="15213F"/>
                </a:solidFill>
                <a:latin typeface="Roboto"/>
                <a:ea typeface="Roboto"/>
                <a:cs typeface="Roboto"/>
                <a:sym typeface="Roboto"/>
              </a:rPr>
              <a:t>Regularly audit running services using </a:t>
            </a:r>
            <a:r>
              <a:rPr lang="en-US" sz="1450">
                <a:solidFill>
                  <a:srgbClr val="15213F"/>
                </a:solidFill>
                <a:highlight>
                  <a:srgbClr val="EEEFF1"/>
                </a:highlight>
                <a:latin typeface="Consolas"/>
                <a:ea typeface="Consolas"/>
                <a:cs typeface="Consolas"/>
                <a:sym typeface="Consolas"/>
              </a:rPr>
              <a:t>systemctl list-units --type=service --state=running</a:t>
            </a:r>
            <a:r>
              <a:rPr lang="en-US" sz="1450">
                <a:solidFill>
                  <a:srgbClr val="15213F"/>
                </a:solidFill>
                <a:latin typeface="Roboto"/>
                <a:ea typeface="Roboto"/>
                <a:cs typeface="Roboto"/>
                <a:sym typeface="Roboto"/>
              </a:rPr>
              <a:t> to identify unexpected processes that might indicate compromise.</a:t>
            </a:r>
            <a:endParaRPr sz="1450">
              <a:solidFill>
                <a:schemeClr val="dk1"/>
              </a:solidFill>
              <a:latin typeface="Calibri"/>
              <a:ea typeface="Calibri"/>
              <a:cs typeface="Calibri"/>
              <a:sym typeface="Calibri"/>
            </a:endParaRPr>
          </a:p>
        </p:txBody>
      </p:sp>
      <p:sp>
        <p:nvSpPr>
          <p:cNvPr id="127" name="Google Shape;127;p4"/>
          <p:cNvSpPr/>
          <p:nvPr/>
        </p:nvSpPr>
        <p:spPr>
          <a:xfrm>
            <a:off x="7552730" y="4270534"/>
            <a:ext cx="6331268" cy="1109901"/>
          </a:xfrm>
          <a:prstGeom prst="roundRect">
            <a:avLst>
              <a:gd fmla="val 2548"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 name="Google Shape;128;p4"/>
          <p:cNvPicPr preferRelativeResize="0"/>
          <p:nvPr/>
        </p:nvPicPr>
        <p:blipFill rotWithShape="1">
          <a:blip r:embed="rId3">
            <a:alphaModFix/>
          </a:blip>
          <a:srcRect b="0" l="0" r="0" t="0"/>
          <a:stretch/>
        </p:blipFill>
        <p:spPr>
          <a:xfrm>
            <a:off x="7741206" y="4554379"/>
            <a:ext cx="235625" cy="188476"/>
          </a:xfrm>
          <a:prstGeom prst="rect">
            <a:avLst/>
          </a:prstGeom>
          <a:noFill/>
          <a:ln>
            <a:noFill/>
          </a:ln>
        </p:spPr>
      </p:pic>
      <p:sp>
        <p:nvSpPr>
          <p:cNvPr id="129" name="Google Shape;129;p4"/>
          <p:cNvSpPr/>
          <p:nvPr/>
        </p:nvSpPr>
        <p:spPr>
          <a:xfrm>
            <a:off x="8165306" y="4506039"/>
            <a:ext cx="5530215" cy="61055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000000"/>
              </a:buClr>
              <a:buSzPts val="1450"/>
              <a:buFont typeface="Roboto"/>
              <a:buNone/>
            </a:pPr>
            <a:r>
              <a:rPr b="1" lang="en-US" sz="1450">
                <a:solidFill>
                  <a:srgbClr val="000000"/>
                </a:solidFill>
                <a:latin typeface="Roboto"/>
                <a:ea typeface="Roboto"/>
                <a:cs typeface="Roboto"/>
                <a:sym typeface="Roboto"/>
              </a:rPr>
              <a:t>Pro Tip:</a:t>
            </a:r>
            <a:r>
              <a:rPr lang="en-US" sz="1450">
                <a:solidFill>
                  <a:srgbClr val="000000"/>
                </a:solidFill>
                <a:latin typeface="Roboto"/>
                <a:ea typeface="Roboto"/>
                <a:cs typeface="Roboto"/>
                <a:sym typeface="Roboto"/>
              </a:rPr>
              <a:t> Use </a:t>
            </a:r>
            <a:r>
              <a:rPr lang="en-US" sz="1450">
                <a:solidFill>
                  <a:srgbClr val="000000"/>
                </a:solidFill>
                <a:highlight>
                  <a:srgbClr val="EEEFF1"/>
                </a:highlight>
                <a:latin typeface="Consolas"/>
                <a:ea typeface="Consolas"/>
                <a:cs typeface="Consolas"/>
                <a:sym typeface="Consolas"/>
              </a:rPr>
              <a:t>systemctl mask</a:t>
            </a:r>
            <a:r>
              <a:rPr lang="en-US" sz="1450">
                <a:solidFill>
                  <a:srgbClr val="000000"/>
                </a:solidFill>
                <a:latin typeface="Roboto"/>
                <a:ea typeface="Roboto"/>
                <a:cs typeface="Roboto"/>
                <a:sym typeface="Roboto"/>
              </a:rPr>
              <a:t> instead of disable for services you never want to run, as masking prevents even manual activation.</a:t>
            </a:r>
            <a:endParaRPr sz="145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eencoded.png" id="135" name="Google Shape;135;p5"/>
          <p:cNvPicPr preferRelativeResize="0"/>
          <p:nvPr/>
        </p:nvPicPr>
        <p:blipFill rotWithShape="1">
          <a:blip r:embed="rId3">
            <a:alphaModFix/>
          </a:blip>
          <a:srcRect b="0" l="0" r="0" t="0"/>
          <a:stretch/>
        </p:blipFill>
        <p:spPr>
          <a:xfrm>
            <a:off x="0" y="0"/>
            <a:ext cx="14630400" cy="2474000"/>
          </a:xfrm>
          <a:prstGeom prst="rect">
            <a:avLst/>
          </a:prstGeom>
          <a:noFill/>
          <a:ln>
            <a:noFill/>
          </a:ln>
        </p:spPr>
      </p:pic>
      <p:sp>
        <p:nvSpPr>
          <p:cNvPr id="136" name="Google Shape;136;p5"/>
          <p:cNvSpPr/>
          <p:nvPr/>
        </p:nvSpPr>
        <p:spPr>
          <a:xfrm>
            <a:off x="791647" y="3018234"/>
            <a:ext cx="8018978" cy="61853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257B8"/>
              </a:buClr>
              <a:buSzPts val="3850"/>
              <a:buFont typeface="Roboto Slab"/>
              <a:buNone/>
            </a:pPr>
            <a:r>
              <a:rPr lang="en-US" sz="3850">
                <a:solidFill>
                  <a:srgbClr val="3257B8"/>
                </a:solidFill>
                <a:latin typeface="Roboto Slab"/>
                <a:ea typeface="Roboto Slab"/>
                <a:cs typeface="Roboto Slab"/>
                <a:sym typeface="Roboto Slab"/>
              </a:rPr>
              <a:t>Package Control and Management</a:t>
            </a:r>
            <a:endParaRPr sz="3850">
              <a:solidFill>
                <a:schemeClr val="dk1"/>
              </a:solidFill>
              <a:latin typeface="Calibri"/>
              <a:ea typeface="Calibri"/>
              <a:cs typeface="Calibri"/>
              <a:sym typeface="Calibri"/>
            </a:endParaRPr>
          </a:p>
        </p:txBody>
      </p:sp>
      <p:sp>
        <p:nvSpPr>
          <p:cNvPr id="137" name="Google Shape;137;p5"/>
          <p:cNvSpPr/>
          <p:nvPr/>
        </p:nvSpPr>
        <p:spPr>
          <a:xfrm>
            <a:off x="791647" y="3933587"/>
            <a:ext cx="13047107" cy="633174"/>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Package management is a critical security control. Outdated packages contain known vulnerabilities that attackers actively exploit. A robust package management strategy includes regular updates, verification of package integrity, and careful selection of package sources.</a:t>
            </a:r>
            <a:endParaRPr sz="1550">
              <a:solidFill>
                <a:schemeClr val="dk1"/>
              </a:solidFill>
              <a:latin typeface="Calibri"/>
              <a:ea typeface="Calibri"/>
              <a:cs typeface="Calibri"/>
              <a:sym typeface="Calibri"/>
            </a:endParaRPr>
          </a:p>
        </p:txBody>
      </p:sp>
      <p:sp>
        <p:nvSpPr>
          <p:cNvPr id="138" name="Google Shape;138;p5"/>
          <p:cNvSpPr/>
          <p:nvPr/>
        </p:nvSpPr>
        <p:spPr>
          <a:xfrm>
            <a:off x="791647" y="4789408"/>
            <a:ext cx="4217075" cy="2896910"/>
          </a:xfrm>
          <a:prstGeom prst="roundRect">
            <a:avLst>
              <a:gd fmla="val 1025"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 name="Google Shape;139;p5"/>
          <p:cNvPicPr preferRelativeResize="0"/>
          <p:nvPr/>
        </p:nvPicPr>
        <p:blipFill rotWithShape="1">
          <a:blip r:embed="rId4">
            <a:alphaModFix/>
          </a:blip>
          <a:srcRect b="0" l="0" r="0" t="0"/>
          <a:stretch/>
        </p:blipFill>
        <p:spPr>
          <a:xfrm>
            <a:off x="989528" y="4987290"/>
            <a:ext cx="593765" cy="593765"/>
          </a:xfrm>
          <a:prstGeom prst="rect">
            <a:avLst/>
          </a:prstGeom>
          <a:noFill/>
          <a:ln>
            <a:noFill/>
          </a:ln>
        </p:spPr>
      </p:pic>
      <p:pic>
        <p:nvPicPr>
          <p:cNvPr descr="preencoded.png" id="140" name="Google Shape;140;p5"/>
          <p:cNvPicPr preferRelativeResize="0"/>
          <p:nvPr/>
        </p:nvPicPr>
        <p:blipFill rotWithShape="1">
          <a:blip r:embed="rId5">
            <a:alphaModFix/>
          </a:blip>
          <a:srcRect b="0" l="0" r="0" t="0"/>
          <a:stretch/>
        </p:blipFill>
        <p:spPr>
          <a:xfrm>
            <a:off x="1152763" y="5150525"/>
            <a:ext cx="267176" cy="267176"/>
          </a:xfrm>
          <a:prstGeom prst="rect">
            <a:avLst/>
          </a:prstGeom>
          <a:noFill/>
          <a:ln>
            <a:noFill/>
          </a:ln>
        </p:spPr>
      </p:pic>
      <p:sp>
        <p:nvSpPr>
          <p:cNvPr id="141" name="Google Shape;141;p5"/>
          <p:cNvSpPr/>
          <p:nvPr/>
        </p:nvSpPr>
        <p:spPr>
          <a:xfrm>
            <a:off x="989528" y="5778937"/>
            <a:ext cx="2474000" cy="30920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1900"/>
              <a:buFont typeface="Roboto Slab"/>
              <a:buNone/>
            </a:pPr>
            <a:r>
              <a:rPr lang="en-US" sz="1900">
                <a:solidFill>
                  <a:srgbClr val="15213F"/>
                </a:solidFill>
                <a:latin typeface="Roboto Slab"/>
                <a:ea typeface="Roboto Slab"/>
                <a:cs typeface="Roboto Slab"/>
                <a:sym typeface="Roboto Slab"/>
              </a:rPr>
              <a:t>Update Regularly</a:t>
            </a:r>
            <a:endParaRPr sz="1900">
              <a:solidFill>
                <a:schemeClr val="dk1"/>
              </a:solidFill>
              <a:latin typeface="Calibri"/>
              <a:ea typeface="Calibri"/>
              <a:cs typeface="Calibri"/>
              <a:sym typeface="Calibri"/>
            </a:endParaRPr>
          </a:p>
        </p:txBody>
      </p:sp>
      <p:sp>
        <p:nvSpPr>
          <p:cNvPr id="142" name="Google Shape;142;p5"/>
          <p:cNvSpPr/>
          <p:nvPr/>
        </p:nvSpPr>
        <p:spPr>
          <a:xfrm>
            <a:off x="989528" y="6206847"/>
            <a:ext cx="3821311" cy="1281589"/>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Keep systems patched using </a:t>
            </a:r>
            <a:r>
              <a:rPr lang="en-US" sz="1550">
                <a:solidFill>
                  <a:srgbClr val="15213F"/>
                </a:solidFill>
                <a:highlight>
                  <a:srgbClr val="EEEFF1"/>
                </a:highlight>
                <a:latin typeface="Consolas"/>
                <a:ea typeface="Consolas"/>
                <a:cs typeface="Consolas"/>
                <a:sym typeface="Consolas"/>
              </a:rPr>
              <a:t>apt update &amp;&amp; apt upgrade</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yum update</a:t>
            </a:r>
            <a:r>
              <a:rPr lang="en-US" sz="1550">
                <a:solidFill>
                  <a:srgbClr val="15213F"/>
                </a:solidFill>
                <a:latin typeface="Roboto"/>
                <a:ea typeface="Roboto"/>
                <a:cs typeface="Roboto"/>
                <a:sym typeface="Roboto"/>
              </a:rPr>
              <a:t>. Configure automatic security updates for critical patches.</a:t>
            </a:r>
            <a:endParaRPr sz="1550">
              <a:solidFill>
                <a:schemeClr val="dk1"/>
              </a:solidFill>
              <a:latin typeface="Calibri"/>
              <a:ea typeface="Calibri"/>
              <a:cs typeface="Calibri"/>
              <a:sym typeface="Calibri"/>
            </a:endParaRPr>
          </a:p>
        </p:txBody>
      </p:sp>
      <p:sp>
        <p:nvSpPr>
          <p:cNvPr id="143" name="Google Shape;143;p5"/>
          <p:cNvSpPr/>
          <p:nvPr/>
        </p:nvSpPr>
        <p:spPr>
          <a:xfrm>
            <a:off x="5206603" y="4789408"/>
            <a:ext cx="4217075" cy="2896910"/>
          </a:xfrm>
          <a:prstGeom prst="roundRect">
            <a:avLst>
              <a:gd fmla="val 1025"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4" name="Google Shape;144;p5"/>
          <p:cNvPicPr preferRelativeResize="0"/>
          <p:nvPr/>
        </p:nvPicPr>
        <p:blipFill rotWithShape="1">
          <a:blip r:embed="rId6">
            <a:alphaModFix/>
          </a:blip>
          <a:srcRect b="0" l="0" r="0" t="0"/>
          <a:stretch/>
        </p:blipFill>
        <p:spPr>
          <a:xfrm>
            <a:off x="5404485" y="4987290"/>
            <a:ext cx="593765" cy="593765"/>
          </a:xfrm>
          <a:prstGeom prst="rect">
            <a:avLst/>
          </a:prstGeom>
          <a:noFill/>
          <a:ln>
            <a:noFill/>
          </a:ln>
        </p:spPr>
      </p:pic>
      <p:pic>
        <p:nvPicPr>
          <p:cNvPr descr="preencoded.png" id="145" name="Google Shape;145;p5"/>
          <p:cNvPicPr preferRelativeResize="0"/>
          <p:nvPr/>
        </p:nvPicPr>
        <p:blipFill rotWithShape="1">
          <a:blip r:embed="rId7">
            <a:alphaModFix/>
          </a:blip>
          <a:srcRect b="0" l="0" r="0" t="0"/>
          <a:stretch/>
        </p:blipFill>
        <p:spPr>
          <a:xfrm>
            <a:off x="5567720" y="5150525"/>
            <a:ext cx="267176" cy="267176"/>
          </a:xfrm>
          <a:prstGeom prst="rect">
            <a:avLst/>
          </a:prstGeom>
          <a:noFill/>
          <a:ln>
            <a:noFill/>
          </a:ln>
        </p:spPr>
      </p:pic>
      <p:sp>
        <p:nvSpPr>
          <p:cNvPr id="146" name="Google Shape;146;p5"/>
          <p:cNvSpPr/>
          <p:nvPr/>
        </p:nvSpPr>
        <p:spPr>
          <a:xfrm>
            <a:off x="5404485" y="5778937"/>
            <a:ext cx="2474000" cy="30920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1900"/>
              <a:buFont typeface="Roboto Slab"/>
              <a:buNone/>
            </a:pPr>
            <a:r>
              <a:rPr lang="en-US" sz="1900">
                <a:solidFill>
                  <a:srgbClr val="15213F"/>
                </a:solidFill>
                <a:latin typeface="Roboto Slab"/>
                <a:ea typeface="Roboto Slab"/>
                <a:cs typeface="Roboto Slab"/>
                <a:sym typeface="Roboto Slab"/>
              </a:rPr>
              <a:t>Verify Signatures</a:t>
            </a:r>
            <a:endParaRPr sz="1900">
              <a:solidFill>
                <a:schemeClr val="dk1"/>
              </a:solidFill>
              <a:latin typeface="Calibri"/>
              <a:ea typeface="Calibri"/>
              <a:cs typeface="Calibri"/>
              <a:sym typeface="Calibri"/>
            </a:endParaRPr>
          </a:p>
        </p:txBody>
      </p:sp>
      <p:sp>
        <p:nvSpPr>
          <p:cNvPr id="147" name="Google Shape;147;p5"/>
          <p:cNvSpPr/>
          <p:nvPr/>
        </p:nvSpPr>
        <p:spPr>
          <a:xfrm>
            <a:off x="5404485" y="6206847"/>
            <a:ext cx="3821311" cy="1266349"/>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Always verify package signatures to prevent malicious package installation. Use GPG keys to validate repository authenticity.</a:t>
            </a:r>
            <a:endParaRPr sz="1550">
              <a:solidFill>
                <a:schemeClr val="dk1"/>
              </a:solidFill>
              <a:latin typeface="Calibri"/>
              <a:ea typeface="Calibri"/>
              <a:cs typeface="Calibri"/>
              <a:sym typeface="Calibri"/>
            </a:endParaRPr>
          </a:p>
        </p:txBody>
      </p:sp>
      <p:sp>
        <p:nvSpPr>
          <p:cNvPr id="148" name="Google Shape;148;p5"/>
          <p:cNvSpPr/>
          <p:nvPr/>
        </p:nvSpPr>
        <p:spPr>
          <a:xfrm>
            <a:off x="9621560" y="4789408"/>
            <a:ext cx="4217075" cy="2896910"/>
          </a:xfrm>
          <a:prstGeom prst="roundRect">
            <a:avLst>
              <a:gd fmla="val 1025"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 name="Google Shape;149;p5"/>
          <p:cNvPicPr preferRelativeResize="0"/>
          <p:nvPr/>
        </p:nvPicPr>
        <p:blipFill rotWithShape="1">
          <a:blip r:embed="rId8">
            <a:alphaModFix/>
          </a:blip>
          <a:srcRect b="0" l="0" r="0" t="0"/>
          <a:stretch/>
        </p:blipFill>
        <p:spPr>
          <a:xfrm>
            <a:off x="9819442" y="4987290"/>
            <a:ext cx="593765" cy="593765"/>
          </a:xfrm>
          <a:prstGeom prst="rect">
            <a:avLst/>
          </a:prstGeom>
          <a:noFill/>
          <a:ln>
            <a:noFill/>
          </a:ln>
        </p:spPr>
      </p:pic>
      <p:pic>
        <p:nvPicPr>
          <p:cNvPr descr="preencoded.png" id="150" name="Google Shape;150;p5"/>
          <p:cNvPicPr preferRelativeResize="0"/>
          <p:nvPr/>
        </p:nvPicPr>
        <p:blipFill rotWithShape="1">
          <a:blip r:embed="rId9">
            <a:alphaModFix/>
          </a:blip>
          <a:srcRect b="0" l="0" r="0" t="0"/>
          <a:stretch/>
        </p:blipFill>
        <p:spPr>
          <a:xfrm>
            <a:off x="9982676" y="5150525"/>
            <a:ext cx="267176" cy="267176"/>
          </a:xfrm>
          <a:prstGeom prst="rect">
            <a:avLst/>
          </a:prstGeom>
          <a:noFill/>
          <a:ln>
            <a:noFill/>
          </a:ln>
        </p:spPr>
      </p:pic>
      <p:sp>
        <p:nvSpPr>
          <p:cNvPr id="151" name="Google Shape;151;p5"/>
          <p:cNvSpPr/>
          <p:nvPr/>
        </p:nvSpPr>
        <p:spPr>
          <a:xfrm>
            <a:off x="9819442" y="5778937"/>
            <a:ext cx="2893457" cy="30920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1900"/>
              <a:buFont typeface="Roboto Slab"/>
              <a:buNone/>
            </a:pPr>
            <a:r>
              <a:rPr lang="en-US" sz="1900">
                <a:solidFill>
                  <a:srgbClr val="15213F"/>
                </a:solidFill>
                <a:latin typeface="Roboto Slab"/>
                <a:ea typeface="Roboto Slab"/>
                <a:cs typeface="Roboto Slab"/>
                <a:sym typeface="Roboto Slab"/>
              </a:rPr>
              <a:t>Audit Installed Packages</a:t>
            </a:r>
            <a:endParaRPr sz="1900">
              <a:solidFill>
                <a:schemeClr val="dk1"/>
              </a:solidFill>
              <a:latin typeface="Calibri"/>
              <a:ea typeface="Calibri"/>
              <a:cs typeface="Calibri"/>
              <a:sym typeface="Calibri"/>
            </a:endParaRPr>
          </a:p>
        </p:txBody>
      </p:sp>
      <p:sp>
        <p:nvSpPr>
          <p:cNvPr id="152" name="Google Shape;152;p5"/>
          <p:cNvSpPr/>
          <p:nvPr/>
        </p:nvSpPr>
        <p:spPr>
          <a:xfrm>
            <a:off x="9819442" y="6206847"/>
            <a:ext cx="3821311" cy="95738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Regularly review installed packages with </a:t>
            </a:r>
            <a:r>
              <a:rPr lang="en-US" sz="1550">
                <a:solidFill>
                  <a:srgbClr val="15213F"/>
                </a:solidFill>
                <a:highlight>
                  <a:srgbClr val="EEEFF1"/>
                </a:highlight>
                <a:latin typeface="Consolas"/>
                <a:ea typeface="Consolas"/>
                <a:cs typeface="Consolas"/>
                <a:sym typeface="Consolas"/>
              </a:rPr>
              <a:t>dpkg -l</a:t>
            </a:r>
            <a:r>
              <a:rPr lang="en-US" sz="1550">
                <a:solidFill>
                  <a:srgbClr val="15213F"/>
                </a:solidFill>
                <a:latin typeface="Roboto"/>
                <a:ea typeface="Roboto"/>
                <a:cs typeface="Roboto"/>
                <a:sym typeface="Roboto"/>
              </a:rPr>
              <a:t> or </a:t>
            </a:r>
            <a:r>
              <a:rPr lang="en-US" sz="1550">
                <a:solidFill>
                  <a:srgbClr val="15213F"/>
                </a:solidFill>
                <a:highlight>
                  <a:srgbClr val="EEEFF1"/>
                </a:highlight>
                <a:latin typeface="Consolas"/>
                <a:ea typeface="Consolas"/>
                <a:cs typeface="Consolas"/>
                <a:sym typeface="Consolas"/>
              </a:rPr>
              <a:t>rpm -qa</a:t>
            </a:r>
            <a:r>
              <a:rPr lang="en-US" sz="1550">
                <a:solidFill>
                  <a:srgbClr val="15213F"/>
                </a:solidFill>
                <a:latin typeface="Roboto"/>
                <a:ea typeface="Roboto"/>
                <a:cs typeface="Roboto"/>
                <a:sym typeface="Roboto"/>
              </a:rPr>
              <a:t> and remove unnecessary software.</a:t>
            </a:r>
            <a:endParaRPr sz="15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p:nvPr/>
        </p:nvSpPr>
        <p:spPr>
          <a:xfrm>
            <a:off x="734616" y="505658"/>
            <a:ext cx="6097786" cy="574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3600"/>
              <a:buFont typeface="Roboto Slab"/>
              <a:buNone/>
            </a:pPr>
            <a:r>
              <a:rPr lang="en-US" sz="3600">
                <a:solidFill>
                  <a:srgbClr val="3257B8"/>
                </a:solidFill>
                <a:latin typeface="Roboto Slab"/>
                <a:ea typeface="Roboto Slab"/>
                <a:cs typeface="Roboto Slab"/>
                <a:sym typeface="Roboto Slab"/>
              </a:rPr>
              <a:t>Package Management Tools</a:t>
            </a:r>
            <a:endParaRPr sz="3600">
              <a:solidFill>
                <a:schemeClr val="dk1"/>
              </a:solidFill>
              <a:latin typeface="Calibri"/>
              <a:ea typeface="Calibri"/>
              <a:cs typeface="Calibri"/>
              <a:sym typeface="Calibri"/>
            </a:endParaRPr>
          </a:p>
        </p:txBody>
      </p:sp>
      <p:sp>
        <p:nvSpPr>
          <p:cNvPr id="159" name="Google Shape;159;p6"/>
          <p:cNvSpPr/>
          <p:nvPr/>
        </p:nvSpPr>
        <p:spPr>
          <a:xfrm>
            <a:off x="734616" y="1538764"/>
            <a:ext cx="2327196" cy="2869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800"/>
              <a:buFont typeface="Roboto Slab"/>
              <a:buNone/>
            </a:pPr>
            <a:r>
              <a:rPr lang="en-US" sz="1800">
                <a:solidFill>
                  <a:srgbClr val="3257B8"/>
                </a:solidFill>
                <a:latin typeface="Roboto Slab"/>
                <a:ea typeface="Roboto Slab"/>
                <a:cs typeface="Roboto Slab"/>
                <a:sym typeface="Roboto Slab"/>
              </a:rPr>
              <a:t>Debian/Ubuntu (APT)</a:t>
            </a:r>
            <a:endParaRPr sz="1800">
              <a:solidFill>
                <a:schemeClr val="dk1"/>
              </a:solidFill>
              <a:latin typeface="Calibri"/>
              <a:ea typeface="Calibri"/>
              <a:cs typeface="Calibri"/>
              <a:sym typeface="Calibri"/>
            </a:endParaRPr>
          </a:p>
        </p:txBody>
      </p:sp>
      <p:sp>
        <p:nvSpPr>
          <p:cNvPr id="160" name="Google Shape;160;p6"/>
          <p:cNvSpPr/>
          <p:nvPr/>
        </p:nvSpPr>
        <p:spPr>
          <a:xfrm>
            <a:off x="734616" y="2032278"/>
            <a:ext cx="6356509" cy="4683204"/>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725448" y="2032278"/>
            <a:ext cx="6374844" cy="4683204"/>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909042" y="2170033"/>
            <a:ext cx="6007656" cy="4407694"/>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Consolas"/>
              <a:buNone/>
            </a:pPr>
            <a:r>
              <a:rPr lang="en-US" sz="1400">
                <a:solidFill>
                  <a:srgbClr val="15213F"/>
                </a:solidFill>
                <a:highlight>
                  <a:srgbClr val="EEEFF1"/>
                </a:highlight>
                <a:latin typeface="Consolas"/>
                <a:ea typeface="Consolas"/>
                <a:cs typeface="Consolas"/>
                <a:sym typeface="Consolas"/>
              </a:rPr>
              <a:t># Update package listsapt update# Upgrade packagesapt upgrade# Install specific packageapt install fail2ban# Remove packageapt remove telnet# Search vulnerabilitiesapt list --upgradable</a:t>
            </a:r>
            <a:endParaRPr sz="1400">
              <a:solidFill>
                <a:schemeClr val="dk1"/>
              </a:solidFill>
              <a:latin typeface="Calibri"/>
              <a:ea typeface="Calibri"/>
              <a:cs typeface="Calibri"/>
              <a:sym typeface="Calibri"/>
            </a:endParaRPr>
          </a:p>
        </p:txBody>
      </p:sp>
      <p:sp>
        <p:nvSpPr>
          <p:cNvPr id="163" name="Google Shape;163;p6"/>
          <p:cNvSpPr/>
          <p:nvPr/>
        </p:nvSpPr>
        <p:spPr>
          <a:xfrm>
            <a:off x="7546896" y="1538764"/>
            <a:ext cx="2987040" cy="2869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800"/>
              <a:buFont typeface="Roboto Slab"/>
              <a:buNone/>
            </a:pPr>
            <a:r>
              <a:rPr lang="en-US" sz="1800">
                <a:solidFill>
                  <a:srgbClr val="3257B8"/>
                </a:solidFill>
                <a:latin typeface="Roboto Slab"/>
                <a:ea typeface="Roboto Slab"/>
                <a:cs typeface="Roboto Slab"/>
                <a:sym typeface="Roboto Slab"/>
              </a:rPr>
              <a:t>RedHat/CentOS (YUM/DNF)</a:t>
            </a:r>
            <a:endParaRPr sz="1800">
              <a:solidFill>
                <a:schemeClr val="dk1"/>
              </a:solidFill>
              <a:latin typeface="Calibri"/>
              <a:ea typeface="Calibri"/>
              <a:cs typeface="Calibri"/>
              <a:sym typeface="Calibri"/>
            </a:endParaRPr>
          </a:p>
        </p:txBody>
      </p:sp>
      <p:sp>
        <p:nvSpPr>
          <p:cNvPr id="164" name="Google Shape;164;p6"/>
          <p:cNvSpPr/>
          <p:nvPr/>
        </p:nvSpPr>
        <p:spPr>
          <a:xfrm>
            <a:off x="7546896" y="2032278"/>
            <a:ext cx="6356509" cy="4683204"/>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7537728" y="2032278"/>
            <a:ext cx="6374844" cy="4683204"/>
          </a:xfrm>
          <a:prstGeom prst="roundRect">
            <a:avLst>
              <a:gd fmla="val 588"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7721322" y="2170033"/>
            <a:ext cx="6007656" cy="4407694"/>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Consolas"/>
              <a:buNone/>
            </a:pPr>
            <a:r>
              <a:rPr lang="en-US" sz="1400">
                <a:solidFill>
                  <a:srgbClr val="15213F"/>
                </a:solidFill>
                <a:highlight>
                  <a:srgbClr val="EEEFF1"/>
                </a:highlight>
                <a:latin typeface="Consolas"/>
                <a:ea typeface="Consolas"/>
                <a:cs typeface="Consolas"/>
                <a:sym typeface="Consolas"/>
              </a:rPr>
              <a:t># Check for updatesyum check-update# Update all packagesyum update# Install packagednf install aide# Remove packageyum remove vsftpd# List security updatesyum updateinfo list security</a:t>
            </a:r>
            <a:endParaRPr sz="1400">
              <a:solidFill>
                <a:schemeClr val="dk1"/>
              </a:solidFill>
              <a:latin typeface="Calibri"/>
              <a:ea typeface="Calibri"/>
              <a:cs typeface="Calibri"/>
              <a:sym typeface="Calibri"/>
            </a:endParaRPr>
          </a:p>
        </p:txBody>
      </p:sp>
      <p:sp>
        <p:nvSpPr>
          <p:cNvPr id="167" name="Google Shape;167;p6"/>
          <p:cNvSpPr/>
          <p:nvPr/>
        </p:nvSpPr>
        <p:spPr>
          <a:xfrm>
            <a:off x="734616" y="7128629"/>
            <a:ext cx="13161169" cy="59531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Roboto"/>
              <a:buNone/>
            </a:pPr>
            <a:r>
              <a:rPr lang="en-US" sz="1400">
                <a:solidFill>
                  <a:srgbClr val="15213F"/>
                </a:solidFill>
                <a:latin typeface="Roboto"/>
                <a:ea typeface="Roboto"/>
                <a:cs typeface="Roboto"/>
                <a:sym typeface="Roboto"/>
              </a:rPr>
              <a:t>Both package managers support automatic security updates. Configure </a:t>
            </a:r>
            <a:r>
              <a:rPr lang="en-US" sz="1400">
                <a:solidFill>
                  <a:srgbClr val="15213F"/>
                </a:solidFill>
                <a:highlight>
                  <a:srgbClr val="EEEFF1"/>
                </a:highlight>
                <a:latin typeface="Consolas"/>
                <a:ea typeface="Consolas"/>
                <a:cs typeface="Consolas"/>
                <a:sym typeface="Consolas"/>
              </a:rPr>
              <a:t>unattended-upgrades</a:t>
            </a:r>
            <a:r>
              <a:rPr lang="en-US" sz="1400">
                <a:solidFill>
                  <a:srgbClr val="15213F"/>
                </a:solidFill>
                <a:latin typeface="Roboto"/>
                <a:ea typeface="Roboto"/>
                <a:cs typeface="Roboto"/>
                <a:sym typeface="Roboto"/>
              </a:rPr>
              <a:t> on Debian systems or </a:t>
            </a:r>
            <a:r>
              <a:rPr lang="en-US" sz="1400">
                <a:solidFill>
                  <a:srgbClr val="15213F"/>
                </a:solidFill>
                <a:highlight>
                  <a:srgbClr val="EEEFF1"/>
                </a:highlight>
                <a:latin typeface="Consolas"/>
                <a:ea typeface="Consolas"/>
                <a:cs typeface="Consolas"/>
                <a:sym typeface="Consolas"/>
              </a:rPr>
              <a:t>yum-cron</a:t>
            </a:r>
            <a:r>
              <a:rPr lang="en-US" sz="1400">
                <a:solidFill>
                  <a:srgbClr val="15213F"/>
                </a:solidFill>
                <a:latin typeface="Roboto"/>
                <a:ea typeface="Roboto"/>
                <a:cs typeface="Roboto"/>
                <a:sym typeface="Roboto"/>
              </a:rPr>
              <a:t> on RedHat systems to automatically apply security patches without manual intervention.</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preencoded.png" id="173" name="Google Shape;173;p7"/>
          <p:cNvPicPr preferRelativeResize="0"/>
          <p:nvPr/>
        </p:nvPicPr>
        <p:blipFill rotWithShape="1">
          <a:blip r:embed="rId3">
            <a:alphaModFix/>
          </a:blip>
          <a:srcRect b="0" l="0" r="0" t="0"/>
          <a:stretch/>
        </p:blipFill>
        <p:spPr>
          <a:xfrm>
            <a:off x="0" y="0"/>
            <a:ext cx="14630400" cy="2480905"/>
          </a:xfrm>
          <a:prstGeom prst="rect">
            <a:avLst/>
          </a:prstGeom>
          <a:noFill/>
          <a:ln>
            <a:noFill/>
          </a:ln>
        </p:spPr>
      </p:pic>
      <p:sp>
        <p:nvSpPr>
          <p:cNvPr id="174" name="Google Shape;174;p7"/>
          <p:cNvSpPr/>
          <p:nvPr/>
        </p:nvSpPr>
        <p:spPr>
          <a:xfrm>
            <a:off x="793790" y="3074789"/>
            <a:ext cx="6794778"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lang="en-US" sz="3900">
                <a:solidFill>
                  <a:srgbClr val="3257B8"/>
                </a:solidFill>
                <a:latin typeface="Roboto Slab"/>
                <a:ea typeface="Roboto Slab"/>
                <a:cs typeface="Roboto Slab"/>
                <a:sym typeface="Roboto Slab"/>
              </a:rPr>
              <a:t>Kernel Security Mechanisms</a:t>
            </a:r>
            <a:endParaRPr sz="3900">
              <a:solidFill>
                <a:schemeClr val="dk1"/>
              </a:solidFill>
              <a:latin typeface="Calibri"/>
              <a:ea typeface="Calibri"/>
              <a:cs typeface="Calibri"/>
              <a:sym typeface="Calibri"/>
            </a:endParaRPr>
          </a:p>
        </p:txBody>
      </p:sp>
      <p:sp>
        <p:nvSpPr>
          <p:cNvPr id="175" name="Google Shape;175;p7"/>
          <p:cNvSpPr/>
          <p:nvPr/>
        </p:nvSpPr>
        <p:spPr>
          <a:xfrm>
            <a:off x="793790" y="3992523"/>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The Linux kernel provides built-in security features that control process behavior, memory access, and system calls. These mechanisms form the foundation of system security, enforcing policies at the lowest level of the operating system.</a:t>
            </a:r>
            <a:endParaRPr sz="1550">
              <a:solidFill>
                <a:schemeClr val="dk1"/>
              </a:solidFill>
              <a:latin typeface="Calibri"/>
              <a:ea typeface="Calibri"/>
              <a:cs typeface="Calibri"/>
              <a:sym typeface="Calibri"/>
            </a:endParaRPr>
          </a:p>
        </p:txBody>
      </p:sp>
      <p:sp>
        <p:nvSpPr>
          <p:cNvPr id="176" name="Google Shape;176;p7"/>
          <p:cNvSpPr/>
          <p:nvPr/>
        </p:nvSpPr>
        <p:spPr>
          <a:xfrm>
            <a:off x="793790" y="4850844"/>
            <a:ext cx="4215289" cy="2784753"/>
          </a:xfrm>
          <a:prstGeom prst="roundRect">
            <a:avLst>
              <a:gd fmla="val 3940"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7" name="Google Shape;177;p7"/>
          <p:cNvPicPr preferRelativeResize="0"/>
          <p:nvPr/>
        </p:nvPicPr>
        <p:blipFill rotWithShape="1">
          <a:blip r:embed="rId4">
            <a:alphaModFix/>
          </a:blip>
          <a:srcRect b="0" l="0" r="0" t="0"/>
          <a:stretch/>
        </p:blipFill>
        <p:spPr>
          <a:xfrm>
            <a:off x="770930" y="4850844"/>
            <a:ext cx="91440" cy="2784753"/>
          </a:xfrm>
          <a:prstGeom prst="rect">
            <a:avLst/>
          </a:prstGeom>
          <a:noFill/>
          <a:ln>
            <a:noFill/>
          </a:ln>
        </p:spPr>
      </p:pic>
      <p:sp>
        <p:nvSpPr>
          <p:cNvPr id="178" name="Google Shape;178;p7"/>
          <p:cNvSpPr/>
          <p:nvPr/>
        </p:nvSpPr>
        <p:spPr>
          <a:xfrm>
            <a:off x="1083588" y="5072063"/>
            <a:ext cx="3704273" cy="620316"/>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SELinux (Security-Enhanced Linux)</a:t>
            </a:r>
            <a:endParaRPr sz="1950">
              <a:solidFill>
                <a:schemeClr val="dk1"/>
              </a:solidFill>
              <a:latin typeface="Calibri"/>
              <a:ea typeface="Calibri"/>
              <a:cs typeface="Calibri"/>
              <a:sym typeface="Calibri"/>
            </a:endParaRPr>
          </a:p>
        </p:txBody>
      </p:sp>
      <p:sp>
        <p:nvSpPr>
          <p:cNvPr id="179" name="Google Shape;179;p7"/>
          <p:cNvSpPr/>
          <p:nvPr/>
        </p:nvSpPr>
        <p:spPr>
          <a:xfrm>
            <a:off x="1083588" y="5811441"/>
            <a:ext cx="3704273" cy="16029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Mandatory Access Control (MAC) system that enforces security policies. Confines programs to minimum privileges needed. Use </a:t>
            </a:r>
            <a:r>
              <a:rPr lang="en-US" sz="1550">
                <a:solidFill>
                  <a:srgbClr val="15213F"/>
                </a:solidFill>
                <a:highlight>
                  <a:srgbClr val="EEEFF1"/>
                </a:highlight>
                <a:latin typeface="Consolas"/>
                <a:ea typeface="Consolas"/>
                <a:cs typeface="Consolas"/>
                <a:sym typeface="Consolas"/>
              </a:rPr>
              <a:t>getenforce</a:t>
            </a:r>
            <a:r>
              <a:rPr lang="en-US" sz="1550">
                <a:solidFill>
                  <a:srgbClr val="15213F"/>
                </a:solidFill>
                <a:latin typeface="Roboto"/>
                <a:ea typeface="Roboto"/>
                <a:cs typeface="Roboto"/>
                <a:sym typeface="Roboto"/>
              </a:rPr>
              <a:t> to check status and </a:t>
            </a:r>
            <a:r>
              <a:rPr lang="en-US" sz="1550">
                <a:solidFill>
                  <a:srgbClr val="15213F"/>
                </a:solidFill>
                <a:highlight>
                  <a:srgbClr val="EEEFF1"/>
                </a:highlight>
                <a:latin typeface="Consolas"/>
                <a:ea typeface="Consolas"/>
                <a:cs typeface="Consolas"/>
                <a:sym typeface="Consolas"/>
              </a:rPr>
              <a:t>setenforce 1</a:t>
            </a:r>
            <a:r>
              <a:rPr lang="en-US" sz="1550">
                <a:solidFill>
                  <a:srgbClr val="15213F"/>
                </a:solidFill>
                <a:latin typeface="Roboto"/>
                <a:ea typeface="Roboto"/>
                <a:cs typeface="Roboto"/>
                <a:sym typeface="Roboto"/>
              </a:rPr>
              <a:t> to enable enforcing mode.</a:t>
            </a:r>
            <a:endParaRPr sz="1550">
              <a:solidFill>
                <a:schemeClr val="dk1"/>
              </a:solidFill>
              <a:latin typeface="Calibri"/>
              <a:ea typeface="Calibri"/>
              <a:cs typeface="Calibri"/>
              <a:sym typeface="Calibri"/>
            </a:endParaRPr>
          </a:p>
        </p:txBody>
      </p:sp>
      <p:sp>
        <p:nvSpPr>
          <p:cNvPr id="180" name="Google Shape;180;p7"/>
          <p:cNvSpPr/>
          <p:nvPr/>
        </p:nvSpPr>
        <p:spPr>
          <a:xfrm>
            <a:off x="5207437" y="4850844"/>
            <a:ext cx="4215408" cy="2784753"/>
          </a:xfrm>
          <a:prstGeom prst="roundRect">
            <a:avLst>
              <a:gd fmla="val 3940"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 name="Google Shape;181;p7"/>
          <p:cNvPicPr preferRelativeResize="0"/>
          <p:nvPr/>
        </p:nvPicPr>
        <p:blipFill rotWithShape="1">
          <a:blip r:embed="rId4">
            <a:alphaModFix/>
          </a:blip>
          <a:srcRect b="0" l="0" r="0" t="0"/>
          <a:stretch/>
        </p:blipFill>
        <p:spPr>
          <a:xfrm>
            <a:off x="5184577" y="4850844"/>
            <a:ext cx="91440" cy="2784753"/>
          </a:xfrm>
          <a:prstGeom prst="rect">
            <a:avLst/>
          </a:prstGeom>
          <a:noFill/>
          <a:ln>
            <a:noFill/>
          </a:ln>
        </p:spPr>
      </p:pic>
      <p:sp>
        <p:nvSpPr>
          <p:cNvPr id="182" name="Google Shape;182;p7"/>
          <p:cNvSpPr/>
          <p:nvPr/>
        </p:nvSpPr>
        <p:spPr>
          <a:xfrm>
            <a:off x="5497235" y="507206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AppArmor</a:t>
            </a:r>
            <a:endParaRPr sz="1950">
              <a:solidFill>
                <a:schemeClr val="dk1"/>
              </a:solidFill>
              <a:latin typeface="Calibri"/>
              <a:ea typeface="Calibri"/>
              <a:cs typeface="Calibri"/>
              <a:sym typeface="Calibri"/>
            </a:endParaRPr>
          </a:p>
        </p:txBody>
      </p:sp>
      <p:sp>
        <p:nvSpPr>
          <p:cNvPr id="183" name="Google Shape;183;p7"/>
          <p:cNvSpPr/>
          <p:nvPr/>
        </p:nvSpPr>
        <p:spPr>
          <a:xfrm>
            <a:off x="5497235" y="5501283"/>
            <a:ext cx="3704392" cy="161055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Profile-based security system popular on Ubuntu. Restricts programs using per-application profiles. Check status with </a:t>
            </a:r>
            <a:r>
              <a:rPr lang="en-US" sz="1550">
                <a:solidFill>
                  <a:srgbClr val="15213F"/>
                </a:solidFill>
                <a:highlight>
                  <a:srgbClr val="EEEFF1"/>
                </a:highlight>
                <a:latin typeface="Consolas"/>
                <a:ea typeface="Consolas"/>
                <a:cs typeface="Consolas"/>
                <a:sym typeface="Consolas"/>
              </a:rPr>
              <a:t>aa-status</a:t>
            </a:r>
            <a:r>
              <a:rPr lang="en-US" sz="1550">
                <a:solidFill>
                  <a:srgbClr val="15213F"/>
                </a:solidFill>
                <a:latin typeface="Roboto"/>
                <a:ea typeface="Roboto"/>
                <a:cs typeface="Roboto"/>
                <a:sym typeface="Roboto"/>
              </a:rPr>
              <a:t> and manage profiles in </a:t>
            </a:r>
            <a:r>
              <a:rPr lang="en-US" sz="1550">
                <a:solidFill>
                  <a:srgbClr val="15213F"/>
                </a:solidFill>
                <a:highlight>
                  <a:srgbClr val="EEEFF1"/>
                </a:highlight>
                <a:latin typeface="Consolas"/>
                <a:ea typeface="Consolas"/>
                <a:cs typeface="Consolas"/>
                <a:sym typeface="Consolas"/>
              </a:rPr>
              <a:t>/etc/apparmor.d/</a:t>
            </a:r>
            <a:r>
              <a:rPr lang="en-US" sz="1550">
                <a:solidFill>
                  <a:srgbClr val="15213F"/>
                </a:solidFill>
                <a:latin typeface="Roboto"/>
                <a:ea typeface="Roboto"/>
                <a:cs typeface="Roboto"/>
                <a:sym typeface="Roboto"/>
              </a:rPr>
              <a:t>.</a:t>
            </a:r>
            <a:endParaRPr sz="1550">
              <a:solidFill>
                <a:schemeClr val="dk1"/>
              </a:solidFill>
              <a:latin typeface="Calibri"/>
              <a:ea typeface="Calibri"/>
              <a:cs typeface="Calibri"/>
              <a:sym typeface="Calibri"/>
            </a:endParaRPr>
          </a:p>
        </p:txBody>
      </p:sp>
      <p:sp>
        <p:nvSpPr>
          <p:cNvPr id="184" name="Google Shape;184;p7"/>
          <p:cNvSpPr/>
          <p:nvPr/>
        </p:nvSpPr>
        <p:spPr>
          <a:xfrm>
            <a:off x="9621203" y="4850844"/>
            <a:ext cx="4215289" cy="2784753"/>
          </a:xfrm>
          <a:prstGeom prst="roundRect">
            <a:avLst>
              <a:gd fmla="val 3940"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5" name="Google Shape;185;p7"/>
          <p:cNvPicPr preferRelativeResize="0"/>
          <p:nvPr/>
        </p:nvPicPr>
        <p:blipFill rotWithShape="1">
          <a:blip r:embed="rId4">
            <a:alphaModFix/>
          </a:blip>
          <a:srcRect b="0" l="0" r="0" t="0"/>
          <a:stretch/>
        </p:blipFill>
        <p:spPr>
          <a:xfrm>
            <a:off x="9598343" y="4850844"/>
            <a:ext cx="91440" cy="2784753"/>
          </a:xfrm>
          <a:prstGeom prst="rect">
            <a:avLst/>
          </a:prstGeom>
          <a:noFill/>
          <a:ln>
            <a:noFill/>
          </a:ln>
        </p:spPr>
      </p:pic>
      <p:sp>
        <p:nvSpPr>
          <p:cNvPr id="186" name="Google Shape;186;p7"/>
          <p:cNvSpPr/>
          <p:nvPr/>
        </p:nvSpPr>
        <p:spPr>
          <a:xfrm>
            <a:off x="9911001" y="5072063"/>
            <a:ext cx="308121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lang="en-US" sz="1950">
                <a:solidFill>
                  <a:srgbClr val="15213F"/>
                </a:solidFill>
                <a:latin typeface="Roboto Slab"/>
                <a:ea typeface="Roboto Slab"/>
                <a:cs typeface="Roboto Slab"/>
                <a:sym typeface="Roboto Slab"/>
              </a:rPr>
              <a:t>Kernel Parameters (sysctl)</a:t>
            </a:r>
            <a:endParaRPr sz="1950">
              <a:solidFill>
                <a:schemeClr val="dk1"/>
              </a:solidFill>
              <a:latin typeface="Calibri"/>
              <a:ea typeface="Calibri"/>
              <a:cs typeface="Calibri"/>
              <a:sym typeface="Calibri"/>
            </a:endParaRPr>
          </a:p>
        </p:txBody>
      </p:sp>
      <p:sp>
        <p:nvSpPr>
          <p:cNvPr id="187" name="Google Shape;187;p7"/>
          <p:cNvSpPr/>
          <p:nvPr/>
        </p:nvSpPr>
        <p:spPr>
          <a:xfrm>
            <a:off x="9911001" y="5501283"/>
            <a:ext cx="3704273" cy="128539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lang="en-US" sz="1550">
                <a:solidFill>
                  <a:srgbClr val="15213F"/>
                </a:solidFill>
                <a:latin typeface="Roboto"/>
                <a:ea typeface="Roboto"/>
                <a:cs typeface="Roboto"/>
                <a:sym typeface="Roboto"/>
              </a:rPr>
              <a:t>Configure kernel behavior through </a:t>
            </a:r>
            <a:r>
              <a:rPr lang="en-US" sz="1550">
                <a:solidFill>
                  <a:srgbClr val="15213F"/>
                </a:solidFill>
                <a:highlight>
                  <a:srgbClr val="EEEFF1"/>
                </a:highlight>
                <a:latin typeface="Consolas"/>
                <a:ea typeface="Consolas"/>
                <a:cs typeface="Consolas"/>
                <a:sym typeface="Consolas"/>
              </a:rPr>
              <a:t>/etc/sysctl.conf</a:t>
            </a:r>
            <a:r>
              <a:rPr lang="en-US" sz="1550">
                <a:solidFill>
                  <a:srgbClr val="15213F"/>
                </a:solidFill>
                <a:latin typeface="Roboto"/>
                <a:ea typeface="Roboto"/>
                <a:cs typeface="Roboto"/>
                <a:sym typeface="Roboto"/>
              </a:rPr>
              <a:t>. Control IP forwarding, ICMP responses, and TCP/IP stack hardening. Apply with </a:t>
            </a:r>
            <a:r>
              <a:rPr lang="en-US" sz="1550">
                <a:solidFill>
                  <a:srgbClr val="15213F"/>
                </a:solidFill>
                <a:highlight>
                  <a:srgbClr val="EEEFF1"/>
                </a:highlight>
                <a:latin typeface="Consolas"/>
                <a:ea typeface="Consolas"/>
                <a:cs typeface="Consolas"/>
                <a:sym typeface="Consolas"/>
              </a:rPr>
              <a:t>sysctl -p</a:t>
            </a:r>
            <a:r>
              <a:rPr lang="en-US" sz="1550">
                <a:solidFill>
                  <a:srgbClr val="15213F"/>
                </a:solidFill>
                <a:latin typeface="Roboto"/>
                <a:ea typeface="Roboto"/>
                <a:cs typeface="Roboto"/>
                <a:sym typeface="Roboto"/>
              </a:rPr>
              <a:t>.</a:t>
            </a:r>
            <a:endParaRPr sz="15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8"/>
          <p:cNvPicPr preferRelativeResize="0"/>
          <p:nvPr/>
        </p:nvPicPr>
        <p:blipFill rotWithShape="1">
          <a:blip r:embed="rId3">
            <a:alphaModFix/>
          </a:blip>
          <a:srcRect b="0" l="0" r="0" t="0"/>
          <a:stretch/>
        </p:blipFill>
        <p:spPr>
          <a:xfrm>
            <a:off x="0" y="0"/>
            <a:ext cx="14630400" cy="2288024"/>
          </a:xfrm>
          <a:prstGeom prst="rect">
            <a:avLst/>
          </a:prstGeom>
          <a:noFill/>
          <a:ln>
            <a:noFill/>
          </a:ln>
        </p:spPr>
      </p:pic>
      <p:sp>
        <p:nvSpPr>
          <p:cNvPr id="194" name="Google Shape;194;p8"/>
          <p:cNvSpPr/>
          <p:nvPr/>
        </p:nvSpPr>
        <p:spPr>
          <a:xfrm>
            <a:off x="732115" y="2792373"/>
            <a:ext cx="6007298" cy="57209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3600"/>
              <a:buFont typeface="Roboto Slab"/>
              <a:buNone/>
            </a:pPr>
            <a:r>
              <a:rPr lang="en-US" sz="3600">
                <a:solidFill>
                  <a:srgbClr val="3257B8"/>
                </a:solidFill>
                <a:latin typeface="Roboto Slab"/>
                <a:ea typeface="Roboto Slab"/>
                <a:cs typeface="Roboto Slab"/>
                <a:sym typeface="Roboto Slab"/>
              </a:rPr>
              <a:t>Port Control and Restriction</a:t>
            </a:r>
            <a:endParaRPr sz="3600">
              <a:solidFill>
                <a:schemeClr val="dk1"/>
              </a:solidFill>
              <a:latin typeface="Calibri"/>
              <a:ea typeface="Calibri"/>
              <a:cs typeface="Calibri"/>
              <a:sym typeface="Calibri"/>
            </a:endParaRPr>
          </a:p>
        </p:txBody>
      </p:sp>
      <p:sp>
        <p:nvSpPr>
          <p:cNvPr id="195" name="Google Shape;195;p8"/>
          <p:cNvSpPr/>
          <p:nvPr/>
        </p:nvSpPr>
        <p:spPr>
          <a:xfrm>
            <a:off x="732115" y="3639026"/>
            <a:ext cx="13166169" cy="58554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Roboto"/>
              <a:buNone/>
            </a:pPr>
            <a:r>
              <a:rPr lang="en-US" sz="1400">
                <a:solidFill>
                  <a:srgbClr val="15213F"/>
                </a:solidFill>
                <a:latin typeface="Roboto"/>
                <a:ea typeface="Roboto"/>
                <a:cs typeface="Roboto"/>
                <a:sym typeface="Roboto"/>
              </a:rPr>
              <a:t>Controlling which network ports are open and accessible is fundamental to security. Every open port is a potential attack vector. Effective port management combines firewall rules, service binding, and regular port scanning to minimize exposure.</a:t>
            </a:r>
            <a:endParaRPr sz="1400">
              <a:solidFill>
                <a:schemeClr val="dk1"/>
              </a:solidFill>
              <a:latin typeface="Calibri"/>
              <a:ea typeface="Calibri"/>
              <a:cs typeface="Calibri"/>
              <a:sym typeface="Calibri"/>
            </a:endParaRPr>
          </a:p>
        </p:txBody>
      </p:sp>
      <p:pic>
        <p:nvPicPr>
          <p:cNvPr descr="preencoded.png" id="196" name="Google Shape;196;p8"/>
          <p:cNvPicPr preferRelativeResize="0"/>
          <p:nvPr/>
        </p:nvPicPr>
        <p:blipFill rotWithShape="1">
          <a:blip r:embed="rId4">
            <a:alphaModFix/>
          </a:blip>
          <a:srcRect b="0" l="0" r="0" t="0"/>
          <a:stretch/>
        </p:blipFill>
        <p:spPr>
          <a:xfrm>
            <a:off x="732115" y="4430435"/>
            <a:ext cx="915233" cy="1098232"/>
          </a:xfrm>
          <a:prstGeom prst="rect">
            <a:avLst/>
          </a:prstGeom>
          <a:noFill/>
          <a:ln>
            <a:noFill/>
          </a:ln>
        </p:spPr>
      </p:pic>
      <p:sp>
        <p:nvSpPr>
          <p:cNvPr id="197" name="Google Shape;197;p8"/>
          <p:cNvSpPr/>
          <p:nvPr/>
        </p:nvSpPr>
        <p:spPr>
          <a:xfrm>
            <a:off x="1830348" y="4613434"/>
            <a:ext cx="2288024" cy="2859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800"/>
              <a:buFont typeface="Roboto Slab"/>
              <a:buNone/>
            </a:pPr>
            <a:r>
              <a:rPr lang="en-US" sz="1800">
                <a:solidFill>
                  <a:srgbClr val="15213F"/>
                </a:solidFill>
                <a:latin typeface="Roboto Slab"/>
                <a:ea typeface="Roboto Slab"/>
                <a:cs typeface="Roboto Slab"/>
                <a:sym typeface="Roboto Slab"/>
              </a:rPr>
              <a:t>Identify Open Ports</a:t>
            </a:r>
            <a:endParaRPr sz="1800">
              <a:solidFill>
                <a:schemeClr val="dk1"/>
              </a:solidFill>
              <a:latin typeface="Calibri"/>
              <a:ea typeface="Calibri"/>
              <a:cs typeface="Calibri"/>
              <a:sym typeface="Calibri"/>
            </a:endParaRPr>
          </a:p>
        </p:txBody>
      </p:sp>
      <p:sp>
        <p:nvSpPr>
          <p:cNvPr id="198" name="Google Shape;198;p8"/>
          <p:cNvSpPr/>
          <p:nvPr/>
        </p:nvSpPr>
        <p:spPr>
          <a:xfrm>
            <a:off x="1830348" y="5009198"/>
            <a:ext cx="12067937" cy="30039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Roboto"/>
              <a:buNone/>
            </a:pPr>
            <a:r>
              <a:rPr lang="en-US" sz="1400">
                <a:solidFill>
                  <a:srgbClr val="15213F"/>
                </a:solidFill>
                <a:latin typeface="Roboto"/>
                <a:ea typeface="Roboto"/>
                <a:cs typeface="Roboto"/>
                <a:sym typeface="Roboto"/>
              </a:rPr>
              <a:t>Use </a:t>
            </a:r>
            <a:r>
              <a:rPr lang="en-US" sz="1400">
                <a:solidFill>
                  <a:srgbClr val="15213F"/>
                </a:solidFill>
                <a:highlight>
                  <a:srgbClr val="EEEFF1"/>
                </a:highlight>
                <a:latin typeface="Consolas"/>
                <a:ea typeface="Consolas"/>
                <a:cs typeface="Consolas"/>
                <a:sym typeface="Consolas"/>
              </a:rPr>
              <a:t>netstat -tuln</a:t>
            </a:r>
            <a:r>
              <a:rPr lang="en-US" sz="1400">
                <a:solidFill>
                  <a:srgbClr val="15213F"/>
                </a:solidFill>
                <a:latin typeface="Roboto"/>
                <a:ea typeface="Roboto"/>
                <a:cs typeface="Roboto"/>
                <a:sym typeface="Roboto"/>
              </a:rPr>
              <a:t>, </a:t>
            </a:r>
            <a:r>
              <a:rPr lang="en-US" sz="1400">
                <a:solidFill>
                  <a:srgbClr val="15213F"/>
                </a:solidFill>
                <a:highlight>
                  <a:srgbClr val="EEEFF1"/>
                </a:highlight>
                <a:latin typeface="Consolas"/>
                <a:ea typeface="Consolas"/>
                <a:cs typeface="Consolas"/>
                <a:sym typeface="Consolas"/>
              </a:rPr>
              <a:t>ss -tuln</a:t>
            </a:r>
            <a:r>
              <a:rPr lang="en-US" sz="1400">
                <a:solidFill>
                  <a:srgbClr val="15213F"/>
                </a:solidFill>
                <a:latin typeface="Roboto"/>
                <a:ea typeface="Roboto"/>
                <a:cs typeface="Roboto"/>
                <a:sym typeface="Roboto"/>
              </a:rPr>
              <a:t>, or </a:t>
            </a:r>
            <a:r>
              <a:rPr lang="en-US" sz="1400">
                <a:solidFill>
                  <a:srgbClr val="15213F"/>
                </a:solidFill>
                <a:highlight>
                  <a:srgbClr val="EEEFF1"/>
                </a:highlight>
                <a:latin typeface="Consolas"/>
                <a:ea typeface="Consolas"/>
                <a:cs typeface="Consolas"/>
                <a:sym typeface="Consolas"/>
              </a:rPr>
              <a:t>nmap localhost</a:t>
            </a:r>
            <a:r>
              <a:rPr lang="en-US" sz="1400">
                <a:solidFill>
                  <a:srgbClr val="15213F"/>
                </a:solidFill>
                <a:latin typeface="Roboto"/>
                <a:ea typeface="Roboto"/>
                <a:cs typeface="Roboto"/>
                <a:sym typeface="Roboto"/>
              </a:rPr>
              <a:t> to discover listening services and their ports.</a:t>
            </a:r>
            <a:endParaRPr sz="1400">
              <a:solidFill>
                <a:schemeClr val="dk1"/>
              </a:solidFill>
              <a:latin typeface="Calibri"/>
              <a:ea typeface="Calibri"/>
              <a:cs typeface="Calibri"/>
              <a:sym typeface="Calibri"/>
            </a:endParaRPr>
          </a:p>
        </p:txBody>
      </p:sp>
      <p:pic>
        <p:nvPicPr>
          <p:cNvPr descr="preencoded.png" id="199" name="Google Shape;199;p8"/>
          <p:cNvPicPr preferRelativeResize="0"/>
          <p:nvPr/>
        </p:nvPicPr>
        <p:blipFill rotWithShape="1">
          <a:blip r:embed="rId5">
            <a:alphaModFix/>
          </a:blip>
          <a:srcRect b="0" l="0" r="0" t="0"/>
          <a:stretch/>
        </p:blipFill>
        <p:spPr>
          <a:xfrm>
            <a:off x="732115" y="5528667"/>
            <a:ext cx="915233" cy="1098232"/>
          </a:xfrm>
          <a:prstGeom prst="rect">
            <a:avLst/>
          </a:prstGeom>
          <a:noFill/>
          <a:ln>
            <a:noFill/>
          </a:ln>
        </p:spPr>
      </p:pic>
      <p:sp>
        <p:nvSpPr>
          <p:cNvPr id="200" name="Google Shape;200;p8"/>
          <p:cNvSpPr/>
          <p:nvPr/>
        </p:nvSpPr>
        <p:spPr>
          <a:xfrm>
            <a:off x="1830348" y="5711666"/>
            <a:ext cx="2288024" cy="2859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800"/>
              <a:buFont typeface="Roboto Slab"/>
              <a:buNone/>
            </a:pPr>
            <a:r>
              <a:rPr lang="en-US" sz="1800">
                <a:solidFill>
                  <a:srgbClr val="15213F"/>
                </a:solidFill>
                <a:latin typeface="Roboto Slab"/>
                <a:ea typeface="Roboto Slab"/>
                <a:cs typeface="Roboto Slab"/>
                <a:sym typeface="Roboto Slab"/>
              </a:rPr>
              <a:t>Configure Firewalls</a:t>
            </a:r>
            <a:endParaRPr sz="1800">
              <a:solidFill>
                <a:schemeClr val="dk1"/>
              </a:solidFill>
              <a:latin typeface="Calibri"/>
              <a:ea typeface="Calibri"/>
              <a:cs typeface="Calibri"/>
              <a:sym typeface="Calibri"/>
            </a:endParaRPr>
          </a:p>
        </p:txBody>
      </p:sp>
      <p:sp>
        <p:nvSpPr>
          <p:cNvPr id="201" name="Google Shape;201;p8"/>
          <p:cNvSpPr/>
          <p:nvPr/>
        </p:nvSpPr>
        <p:spPr>
          <a:xfrm>
            <a:off x="1830348" y="6107430"/>
            <a:ext cx="12067937" cy="29277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Roboto"/>
              <a:buNone/>
            </a:pPr>
            <a:r>
              <a:rPr lang="en-US" sz="1400">
                <a:solidFill>
                  <a:srgbClr val="15213F"/>
                </a:solidFill>
                <a:latin typeface="Roboto"/>
                <a:ea typeface="Roboto"/>
                <a:cs typeface="Roboto"/>
                <a:sym typeface="Roboto"/>
              </a:rPr>
              <a:t>Implement iptables, firewalld, or ufw to restrict port access. Default deny, selectively allow only necessary ports.</a:t>
            </a:r>
            <a:endParaRPr sz="1400">
              <a:solidFill>
                <a:schemeClr val="dk1"/>
              </a:solidFill>
              <a:latin typeface="Calibri"/>
              <a:ea typeface="Calibri"/>
              <a:cs typeface="Calibri"/>
              <a:sym typeface="Calibri"/>
            </a:endParaRPr>
          </a:p>
        </p:txBody>
      </p:sp>
      <p:pic>
        <p:nvPicPr>
          <p:cNvPr descr="preencoded.png" id="202" name="Google Shape;202;p8"/>
          <p:cNvPicPr preferRelativeResize="0"/>
          <p:nvPr/>
        </p:nvPicPr>
        <p:blipFill rotWithShape="1">
          <a:blip r:embed="rId6">
            <a:alphaModFix/>
          </a:blip>
          <a:srcRect b="0" l="0" r="0" t="0"/>
          <a:stretch/>
        </p:blipFill>
        <p:spPr>
          <a:xfrm>
            <a:off x="732115" y="6626900"/>
            <a:ext cx="915233" cy="1098232"/>
          </a:xfrm>
          <a:prstGeom prst="rect">
            <a:avLst/>
          </a:prstGeom>
          <a:noFill/>
          <a:ln>
            <a:noFill/>
          </a:ln>
        </p:spPr>
      </p:pic>
      <p:sp>
        <p:nvSpPr>
          <p:cNvPr id="203" name="Google Shape;203;p8"/>
          <p:cNvSpPr/>
          <p:nvPr/>
        </p:nvSpPr>
        <p:spPr>
          <a:xfrm>
            <a:off x="1830348" y="6809899"/>
            <a:ext cx="2288024" cy="2859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800"/>
              <a:buFont typeface="Roboto Slab"/>
              <a:buNone/>
            </a:pPr>
            <a:r>
              <a:rPr lang="en-US" sz="1800">
                <a:solidFill>
                  <a:srgbClr val="15213F"/>
                </a:solidFill>
                <a:latin typeface="Roboto Slab"/>
                <a:ea typeface="Roboto Slab"/>
                <a:cs typeface="Roboto Slab"/>
                <a:sym typeface="Roboto Slab"/>
              </a:rPr>
              <a:t>Bind to Localhost</a:t>
            </a:r>
            <a:endParaRPr sz="1800">
              <a:solidFill>
                <a:schemeClr val="dk1"/>
              </a:solidFill>
              <a:latin typeface="Calibri"/>
              <a:ea typeface="Calibri"/>
              <a:cs typeface="Calibri"/>
              <a:sym typeface="Calibri"/>
            </a:endParaRPr>
          </a:p>
        </p:txBody>
      </p:sp>
      <p:sp>
        <p:nvSpPr>
          <p:cNvPr id="204" name="Google Shape;204;p8"/>
          <p:cNvSpPr/>
          <p:nvPr/>
        </p:nvSpPr>
        <p:spPr>
          <a:xfrm>
            <a:off x="1830348" y="7205663"/>
            <a:ext cx="12067937" cy="29277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213F"/>
              </a:buClr>
              <a:buSzPts val="1400"/>
              <a:buFont typeface="Roboto"/>
              <a:buNone/>
            </a:pPr>
            <a:r>
              <a:rPr lang="en-US" sz="1400">
                <a:solidFill>
                  <a:srgbClr val="15213F"/>
                </a:solidFill>
                <a:latin typeface="Roboto"/>
                <a:ea typeface="Roboto"/>
                <a:cs typeface="Roboto"/>
                <a:sym typeface="Roboto"/>
              </a:rPr>
              <a:t>Configure services to listen only on 127.0.0.1 when external access isn't needed, preventing remote connections.</a:t>
            </a:r>
            <a:endParaRPr sz="1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p:nvPr/>
        </p:nvSpPr>
        <p:spPr>
          <a:xfrm>
            <a:off x="630555" y="433626"/>
            <a:ext cx="6153031" cy="492562"/>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3257B8"/>
              </a:buClr>
              <a:buSzPts val="3100"/>
              <a:buFont typeface="Roboto Slab"/>
              <a:buNone/>
            </a:pPr>
            <a:r>
              <a:rPr lang="en-US" sz="3100">
                <a:solidFill>
                  <a:srgbClr val="3257B8"/>
                </a:solidFill>
                <a:latin typeface="Roboto Slab"/>
                <a:ea typeface="Roboto Slab"/>
                <a:cs typeface="Roboto Slab"/>
                <a:sym typeface="Roboto Slab"/>
              </a:rPr>
              <a:t>Firewall Configuration Examples</a:t>
            </a:r>
            <a:endParaRPr sz="3100">
              <a:solidFill>
                <a:schemeClr val="dk1"/>
              </a:solidFill>
              <a:latin typeface="Calibri"/>
              <a:ea typeface="Calibri"/>
              <a:cs typeface="Calibri"/>
              <a:sym typeface="Calibri"/>
            </a:endParaRPr>
          </a:p>
        </p:txBody>
      </p:sp>
      <p:sp>
        <p:nvSpPr>
          <p:cNvPr id="211" name="Google Shape;211;p9"/>
          <p:cNvSpPr/>
          <p:nvPr/>
        </p:nvSpPr>
        <p:spPr>
          <a:xfrm>
            <a:off x="630555" y="1320284"/>
            <a:ext cx="2895124" cy="246221"/>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3257B8"/>
              </a:buClr>
              <a:buSzPts val="1550"/>
              <a:buFont typeface="Roboto Slab"/>
              <a:buNone/>
            </a:pPr>
            <a:r>
              <a:rPr lang="en-US" sz="1550">
                <a:solidFill>
                  <a:srgbClr val="3257B8"/>
                </a:solidFill>
                <a:latin typeface="Roboto Slab"/>
                <a:ea typeface="Roboto Slab"/>
                <a:cs typeface="Roboto Slab"/>
                <a:sym typeface="Roboto Slab"/>
              </a:rPr>
              <a:t>UFW (Uncomplicated Firewall)</a:t>
            </a:r>
            <a:endParaRPr sz="1550">
              <a:solidFill>
                <a:schemeClr val="dk1"/>
              </a:solidFill>
              <a:latin typeface="Calibri"/>
              <a:ea typeface="Calibri"/>
              <a:cs typeface="Calibri"/>
              <a:sym typeface="Calibri"/>
            </a:endParaRPr>
          </a:p>
        </p:txBody>
      </p:sp>
      <p:sp>
        <p:nvSpPr>
          <p:cNvPr id="212" name="Google Shape;212;p9"/>
          <p:cNvSpPr/>
          <p:nvPr/>
        </p:nvSpPr>
        <p:spPr>
          <a:xfrm>
            <a:off x="630555" y="1743789"/>
            <a:ext cx="6492359" cy="5027771"/>
          </a:xfrm>
          <a:prstGeom prst="roundRect">
            <a:avLst>
              <a:gd fmla="val 470"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622697" y="1743789"/>
            <a:ext cx="6508075" cy="5027771"/>
          </a:xfrm>
          <a:prstGeom prst="roundRect">
            <a:avLst>
              <a:gd fmla="val 470"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780336" y="1862018"/>
            <a:ext cx="6192798" cy="479131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1200"/>
              <a:buFont typeface="Consolas"/>
              <a:buNone/>
            </a:pPr>
            <a:r>
              <a:rPr lang="en-US" sz="1200">
                <a:solidFill>
                  <a:srgbClr val="15213F"/>
                </a:solidFill>
                <a:highlight>
                  <a:srgbClr val="EEEFF1"/>
                </a:highlight>
                <a:latin typeface="Consolas"/>
                <a:ea typeface="Consolas"/>
                <a:cs typeface="Consolas"/>
                <a:sym typeface="Consolas"/>
              </a:rPr>
              <a:t># Enable firewallufw enable# Default policiesufw default deny incomingufw default allow outgoing# Allow SSHufw allow 22/tcp# Allow HTTP/HTTPSufw allow 80,443/tcp# Allow from specific IPufw allow from 192.168.1.100# Check statusufw status verbose</a:t>
            </a:r>
            <a:endParaRPr sz="1200">
              <a:solidFill>
                <a:schemeClr val="dk1"/>
              </a:solidFill>
              <a:latin typeface="Calibri"/>
              <a:ea typeface="Calibri"/>
              <a:cs typeface="Calibri"/>
              <a:sym typeface="Calibri"/>
            </a:endParaRPr>
          </a:p>
        </p:txBody>
      </p:sp>
      <p:sp>
        <p:nvSpPr>
          <p:cNvPr id="215" name="Google Shape;215;p9"/>
          <p:cNvSpPr/>
          <p:nvPr/>
        </p:nvSpPr>
        <p:spPr>
          <a:xfrm>
            <a:off x="7515106" y="1320284"/>
            <a:ext cx="1970603" cy="246221"/>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3257B8"/>
              </a:buClr>
              <a:buSzPts val="1550"/>
              <a:buFont typeface="Roboto Slab"/>
              <a:buNone/>
            </a:pPr>
            <a:r>
              <a:rPr lang="en-US" sz="1550">
                <a:solidFill>
                  <a:srgbClr val="3257B8"/>
                </a:solidFill>
                <a:latin typeface="Roboto Slab"/>
                <a:ea typeface="Roboto Slab"/>
                <a:cs typeface="Roboto Slab"/>
                <a:sym typeface="Roboto Slab"/>
              </a:rPr>
              <a:t>Firewalld</a:t>
            </a:r>
            <a:endParaRPr sz="1550">
              <a:solidFill>
                <a:schemeClr val="dk1"/>
              </a:solidFill>
              <a:latin typeface="Calibri"/>
              <a:ea typeface="Calibri"/>
              <a:cs typeface="Calibri"/>
              <a:sym typeface="Calibri"/>
            </a:endParaRPr>
          </a:p>
        </p:txBody>
      </p:sp>
      <p:sp>
        <p:nvSpPr>
          <p:cNvPr id="216" name="Google Shape;216;p9"/>
          <p:cNvSpPr/>
          <p:nvPr/>
        </p:nvSpPr>
        <p:spPr>
          <a:xfrm>
            <a:off x="7515106" y="1743789"/>
            <a:ext cx="6492359" cy="4271248"/>
          </a:xfrm>
          <a:prstGeom prst="roundRect">
            <a:avLst>
              <a:gd fmla="val 554"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7507248" y="1743789"/>
            <a:ext cx="6508075" cy="4271248"/>
          </a:xfrm>
          <a:prstGeom prst="roundRect">
            <a:avLst>
              <a:gd fmla="val 554" name="adj"/>
            </a:avLst>
          </a:prstGeom>
          <a:solidFill>
            <a:srgbClr val="EE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7664887" y="1862018"/>
            <a:ext cx="6192798" cy="403479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1200"/>
              <a:buFont typeface="Consolas"/>
              <a:buNone/>
            </a:pPr>
            <a:r>
              <a:rPr lang="en-US" sz="1200">
                <a:solidFill>
                  <a:srgbClr val="15213F"/>
                </a:solidFill>
                <a:highlight>
                  <a:srgbClr val="EEEFF1"/>
                </a:highlight>
                <a:latin typeface="Consolas"/>
                <a:ea typeface="Consolas"/>
                <a:cs typeface="Consolas"/>
                <a:sym typeface="Consolas"/>
              </a:rPr>
              <a:t># Start firewalldsystemctl start firewalld# Add servicefirewall-cmd --add-service=sshfirewall-cmd --add-service=http# Add portfirewall-cmd --add-port=8080/tcp# Make permanentfirewall-cmd --runtime-to-permanent# List rulesfirewall-cmd --list-all</a:t>
            </a:r>
            <a:endParaRPr sz="1200">
              <a:solidFill>
                <a:schemeClr val="dk1"/>
              </a:solidFill>
              <a:latin typeface="Calibri"/>
              <a:ea typeface="Calibri"/>
              <a:cs typeface="Calibri"/>
              <a:sym typeface="Calibri"/>
            </a:endParaRPr>
          </a:p>
        </p:txBody>
      </p:sp>
      <p:sp>
        <p:nvSpPr>
          <p:cNvPr id="219" name="Google Shape;219;p9"/>
          <p:cNvSpPr/>
          <p:nvPr/>
        </p:nvSpPr>
        <p:spPr>
          <a:xfrm>
            <a:off x="630555" y="7126129"/>
            <a:ext cx="13369290" cy="669846"/>
          </a:xfrm>
          <a:prstGeom prst="roundRect">
            <a:avLst>
              <a:gd fmla="val 3530"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0" name="Google Shape;220;p9"/>
          <p:cNvPicPr preferRelativeResize="0"/>
          <p:nvPr/>
        </p:nvPicPr>
        <p:blipFill rotWithShape="1">
          <a:blip r:embed="rId3">
            <a:alphaModFix/>
          </a:blip>
          <a:srcRect b="0" l="0" r="0" t="0"/>
          <a:stretch/>
        </p:blipFill>
        <p:spPr>
          <a:xfrm>
            <a:off x="788194" y="7360444"/>
            <a:ext cx="197048" cy="157639"/>
          </a:xfrm>
          <a:prstGeom prst="rect">
            <a:avLst/>
          </a:prstGeom>
          <a:noFill/>
          <a:ln>
            <a:noFill/>
          </a:ln>
        </p:spPr>
      </p:pic>
      <p:sp>
        <p:nvSpPr>
          <p:cNvPr id="221" name="Google Shape;221;p9"/>
          <p:cNvSpPr/>
          <p:nvPr/>
        </p:nvSpPr>
        <p:spPr>
          <a:xfrm>
            <a:off x="1142881" y="7323177"/>
            <a:ext cx="12699325" cy="2521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Roboto"/>
              <a:buNone/>
            </a:pPr>
            <a:r>
              <a:rPr b="1" lang="en-US" sz="1200">
                <a:solidFill>
                  <a:srgbClr val="000000"/>
                </a:solidFill>
                <a:latin typeface="Roboto"/>
                <a:ea typeface="Roboto"/>
                <a:cs typeface="Roboto"/>
                <a:sym typeface="Roboto"/>
              </a:rPr>
              <a:t>Security Principle:</a:t>
            </a:r>
            <a:r>
              <a:rPr lang="en-US" sz="1200">
                <a:solidFill>
                  <a:srgbClr val="000000"/>
                </a:solidFill>
                <a:latin typeface="Roboto"/>
                <a:ea typeface="Roboto"/>
                <a:cs typeface="Roboto"/>
                <a:sym typeface="Roboto"/>
              </a:rPr>
              <a:t> Always implement a default-deny policy. Only explicitly allow traffic that's required for legitimate business purposes.</a:t>
            </a:r>
            <a:endParaRPr sz="1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2025-11-18T04:44:18Z</dcterms:created>
</cp:coreProperties>
</file>